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6"/>
  </p:sldMasterIdLst>
  <p:handoutMasterIdLst>
    <p:handoutMasterId r:id="rId20"/>
  </p:handoutMasterIdLst>
  <p:sldIdLst>
    <p:sldId id="256" r:id="rId7"/>
    <p:sldId id="299" r:id="rId8"/>
    <p:sldId id="300" r:id="rId9"/>
    <p:sldId id="303" r:id="rId10"/>
    <p:sldId id="262" r:id="rId11"/>
    <p:sldId id="306" r:id="rId12"/>
    <p:sldId id="279" r:id="rId13"/>
    <p:sldId id="280" r:id="rId14"/>
    <p:sldId id="289" r:id="rId15"/>
    <p:sldId id="281" r:id="rId16"/>
    <p:sldId id="285" r:id="rId17"/>
    <p:sldId id="286" r:id="rId18"/>
    <p:sldId id="308"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4BB7E-009F-83AE-1472-24A62CC60F5C}" v="8" dt="2023-07-20T00:31:25.546"/>
    <p1510:client id="{1BE30C69-A602-4142-C5D9-2892DEA7FF9E}" v="81" dt="2023-07-20T00:24:12.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720"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Bruning" userId="S::lynn.bruning@nmit.ac.nz::863cbf6e-2a2c-426e-a7c3-dbcb50bb059e" providerId="AD" clId="Web-{1BE30C69-A602-4142-C5D9-2892DEA7FF9E}"/>
    <pc:docChg chg="modSld">
      <pc:chgData name="Lynn Bruning" userId="S::lynn.bruning@nmit.ac.nz::863cbf6e-2a2c-426e-a7c3-dbcb50bb059e" providerId="AD" clId="Web-{1BE30C69-A602-4142-C5D9-2892DEA7FF9E}" dt="2023-07-20T00:24:12.700" v="78" actId="20577"/>
      <pc:docMkLst>
        <pc:docMk/>
      </pc:docMkLst>
      <pc:sldChg chg="modSp">
        <pc:chgData name="Lynn Bruning" userId="S::lynn.bruning@nmit.ac.nz::863cbf6e-2a2c-426e-a7c3-dbcb50bb059e" providerId="AD" clId="Web-{1BE30C69-A602-4142-C5D9-2892DEA7FF9E}" dt="2023-07-20T00:16:14.720" v="4" actId="20577"/>
        <pc:sldMkLst>
          <pc:docMk/>
          <pc:sldMk cId="0" sldId="294"/>
        </pc:sldMkLst>
        <pc:spChg chg="mod">
          <ac:chgData name="Lynn Bruning" userId="S::lynn.bruning@nmit.ac.nz::863cbf6e-2a2c-426e-a7c3-dbcb50bb059e" providerId="AD" clId="Web-{1BE30C69-A602-4142-C5D9-2892DEA7FF9E}" dt="2023-07-20T00:16:14.720" v="4" actId="20577"/>
          <ac:spMkLst>
            <pc:docMk/>
            <pc:sldMk cId="0" sldId="294"/>
            <ac:spMk id="8195" creationId="{58A125AD-1439-76EE-8112-DF57E9AB6858}"/>
          </ac:spMkLst>
        </pc:spChg>
      </pc:sldChg>
      <pc:sldChg chg="modSp">
        <pc:chgData name="Lynn Bruning" userId="S::lynn.bruning@nmit.ac.nz::863cbf6e-2a2c-426e-a7c3-dbcb50bb059e" providerId="AD" clId="Web-{1BE30C69-A602-4142-C5D9-2892DEA7FF9E}" dt="2023-07-20T00:17:03.612" v="6" actId="20577"/>
        <pc:sldMkLst>
          <pc:docMk/>
          <pc:sldMk cId="0" sldId="298"/>
        </pc:sldMkLst>
        <pc:spChg chg="mod">
          <ac:chgData name="Lynn Bruning" userId="S::lynn.bruning@nmit.ac.nz::863cbf6e-2a2c-426e-a7c3-dbcb50bb059e" providerId="AD" clId="Web-{1BE30C69-A602-4142-C5D9-2892DEA7FF9E}" dt="2023-07-20T00:17:03.612" v="6" actId="20577"/>
          <ac:spMkLst>
            <pc:docMk/>
            <pc:sldMk cId="0" sldId="298"/>
            <ac:spMk id="12291" creationId="{45B82A6C-EE0C-EAA0-70ED-B907E108D1E2}"/>
          </ac:spMkLst>
        </pc:spChg>
      </pc:sldChg>
      <pc:sldChg chg="modSp">
        <pc:chgData name="Lynn Bruning" userId="S::lynn.bruning@nmit.ac.nz::863cbf6e-2a2c-426e-a7c3-dbcb50bb059e" providerId="AD" clId="Web-{1BE30C69-A602-4142-C5D9-2892DEA7FF9E}" dt="2023-07-20T00:17:19.831" v="8" actId="20577"/>
        <pc:sldMkLst>
          <pc:docMk/>
          <pc:sldMk cId="0" sldId="299"/>
        </pc:sldMkLst>
        <pc:spChg chg="mod">
          <ac:chgData name="Lynn Bruning" userId="S::lynn.bruning@nmit.ac.nz::863cbf6e-2a2c-426e-a7c3-dbcb50bb059e" providerId="AD" clId="Web-{1BE30C69-A602-4142-C5D9-2892DEA7FF9E}" dt="2023-07-20T00:17:19.831" v="8" actId="20577"/>
          <ac:spMkLst>
            <pc:docMk/>
            <pc:sldMk cId="0" sldId="299"/>
            <ac:spMk id="13315" creationId="{748FF3FE-ACBC-F9A7-7AED-510E2FAFA7BD}"/>
          </ac:spMkLst>
        </pc:spChg>
      </pc:sldChg>
      <pc:sldChg chg="modSp">
        <pc:chgData name="Lynn Bruning" userId="S::lynn.bruning@nmit.ac.nz::863cbf6e-2a2c-426e-a7c3-dbcb50bb059e" providerId="AD" clId="Web-{1BE30C69-A602-4142-C5D9-2892DEA7FF9E}" dt="2023-07-20T00:24:12.700" v="78" actId="20577"/>
        <pc:sldMkLst>
          <pc:docMk/>
          <pc:sldMk cId="0" sldId="307"/>
        </pc:sldMkLst>
        <pc:spChg chg="mod">
          <ac:chgData name="Lynn Bruning" userId="S::lynn.bruning@nmit.ac.nz::863cbf6e-2a2c-426e-a7c3-dbcb50bb059e" providerId="AD" clId="Web-{1BE30C69-A602-4142-C5D9-2892DEA7FF9E}" dt="2023-07-20T00:24:12.700" v="78" actId="20577"/>
          <ac:spMkLst>
            <pc:docMk/>
            <pc:sldMk cId="0" sldId="307"/>
            <ac:spMk id="3" creationId="{5C346FEB-B3AF-F3B3-BD1F-8E5BB05165E8}"/>
          </ac:spMkLst>
        </pc:spChg>
        <pc:spChg chg="mod">
          <ac:chgData name="Lynn Bruning" userId="S::lynn.bruning@nmit.ac.nz::863cbf6e-2a2c-426e-a7c3-dbcb50bb059e" providerId="AD" clId="Web-{1BE30C69-A602-4142-C5D9-2892DEA7FF9E}" dt="2023-07-20T00:20:16.522" v="9" actId="20577"/>
          <ac:spMkLst>
            <pc:docMk/>
            <pc:sldMk cId="0" sldId="307"/>
            <ac:spMk id="24578" creationId="{F1928C4E-4D53-86D1-9891-B4F1A2CDF649}"/>
          </ac:spMkLst>
        </pc:spChg>
      </pc:sldChg>
    </pc:docChg>
  </pc:docChgLst>
  <pc:docChgLst>
    <pc:chgData name="Lynn Bruning" userId="S::lynn.bruning@nmit.ac.nz::863cbf6e-2a2c-426e-a7c3-dbcb50bb059e" providerId="AD" clId="Web-{1124BB7E-009F-83AE-1472-24A62CC60F5C}"/>
    <pc:docChg chg="delSld modSld">
      <pc:chgData name="Lynn Bruning" userId="S::lynn.bruning@nmit.ac.nz::863cbf6e-2a2c-426e-a7c3-dbcb50bb059e" providerId="AD" clId="Web-{1124BB7E-009F-83AE-1472-24A62CC60F5C}" dt="2023-07-20T00:31:25.546" v="7"/>
      <pc:docMkLst>
        <pc:docMk/>
      </pc:docMkLst>
      <pc:sldChg chg="modSp">
        <pc:chgData name="Lynn Bruning" userId="S::lynn.bruning@nmit.ac.nz::863cbf6e-2a2c-426e-a7c3-dbcb50bb059e" providerId="AD" clId="Web-{1124BB7E-009F-83AE-1472-24A62CC60F5C}" dt="2023-07-20T00:30:52.514" v="1" actId="20577"/>
        <pc:sldMkLst>
          <pc:docMk/>
          <pc:sldMk cId="0" sldId="256"/>
        </pc:sldMkLst>
        <pc:spChg chg="mod">
          <ac:chgData name="Lynn Bruning" userId="S::lynn.bruning@nmit.ac.nz::863cbf6e-2a2c-426e-a7c3-dbcb50bb059e" providerId="AD" clId="Web-{1124BB7E-009F-83AE-1472-24A62CC60F5C}" dt="2023-07-20T00:30:52.514" v="1" actId="20577"/>
          <ac:spMkLst>
            <pc:docMk/>
            <pc:sldMk cId="0" sldId="256"/>
            <ac:spMk id="4098" creationId="{43EC9CEE-9823-D00B-C646-519B9F7FC14E}"/>
          </ac:spMkLst>
        </pc:spChg>
      </pc:sldChg>
      <pc:sldChg chg="del">
        <pc:chgData name="Lynn Bruning" userId="S::lynn.bruning@nmit.ac.nz::863cbf6e-2a2c-426e-a7c3-dbcb50bb059e" providerId="AD" clId="Web-{1124BB7E-009F-83AE-1472-24A62CC60F5C}" dt="2023-07-20T00:31:00.545" v="2"/>
        <pc:sldMkLst>
          <pc:docMk/>
          <pc:sldMk cId="0" sldId="293"/>
        </pc:sldMkLst>
      </pc:sldChg>
      <pc:sldChg chg="del">
        <pc:chgData name="Lynn Bruning" userId="S::lynn.bruning@nmit.ac.nz::863cbf6e-2a2c-426e-a7c3-dbcb50bb059e" providerId="AD" clId="Web-{1124BB7E-009F-83AE-1472-24A62CC60F5C}" dt="2023-07-20T00:31:08.295" v="3"/>
        <pc:sldMkLst>
          <pc:docMk/>
          <pc:sldMk cId="0" sldId="294"/>
        </pc:sldMkLst>
      </pc:sldChg>
      <pc:sldChg chg="del">
        <pc:chgData name="Lynn Bruning" userId="S::lynn.bruning@nmit.ac.nz::863cbf6e-2a2c-426e-a7c3-dbcb50bb059e" providerId="AD" clId="Web-{1124BB7E-009F-83AE-1472-24A62CC60F5C}" dt="2023-07-20T00:31:11.546" v="4"/>
        <pc:sldMkLst>
          <pc:docMk/>
          <pc:sldMk cId="0" sldId="295"/>
        </pc:sldMkLst>
      </pc:sldChg>
      <pc:sldChg chg="del">
        <pc:chgData name="Lynn Bruning" userId="S::lynn.bruning@nmit.ac.nz::863cbf6e-2a2c-426e-a7c3-dbcb50bb059e" providerId="AD" clId="Web-{1124BB7E-009F-83AE-1472-24A62CC60F5C}" dt="2023-07-20T00:31:15.046" v="5"/>
        <pc:sldMkLst>
          <pc:docMk/>
          <pc:sldMk cId="0" sldId="296"/>
        </pc:sldMkLst>
      </pc:sldChg>
      <pc:sldChg chg="del">
        <pc:chgData name="Lynn Bruning" userId="S::lynn.bruning@nmit.ac.nz::863cbf6e-2a2c-426e-a7c3-dbcb50bb059e" providerId="AD" clId="Web-{1124BB7E-009F-83AE-1472-24A62CC60F5C}" dt="2023-07-20T00:31:19.608" v="6"/>
        <pc:sldMkLst>
          <pc:docMk/>
          <pc:sldMk cId="0" sldId="297"/>
        </pc:sldMkLst>
      </pc:sldChg>
      <pc:sldChg chg="del">
        <pc:chgData name="Lynn Bruning" userId="S::lynn.bruning@nmit.ac.nz::863cbf6e-2a2c-426e-a7c3-dbcb50bb059e" providerId="AD" clId="Web-{1124BB7E-009F-83AE-1472-24A62CC60F5C}" dt="2023-07-20T00:31:25.546" v="7"/>
        <pc:sldMkLst>
          <pc:docMk/>
          <pc:sldMk cId="0" sldId="2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C3FEA-2A75-4540-8A2C-464F63BFD22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EEBC2E7-52B2-4B9E-A983-D52EBE7246CC}">
      <dgm:prSet/>
      <dgm:spPr/>
      <dgm:t>
        <a:bodyPr/>
        <a:lstStyle/>
        <a:p>
          <a:r>
            <a:rPr lang="en-NZ" b="0" i="0"/>
            <a:t>Shifts supervisees away from the focus of problems, deficits and labels</a:t>
          </a:r>
          <a:endParaRPr lang="en-US"/>
        </a:p>
      </dgm:t>
    </dgm:pt>
    <dgm:pt modelId="{53F9E681-27D5-46C7-B49D-CD5E7568C062}" type="parTrans" cxnId="{6F2F0189-002A-472C-AFAE-B7F08E5BABE5}">
      <dgm:prSet/>
      <dgm:spPr/>
      <dgm:t>
        <a:bodyPr/>
        <a:lstStyle/>
        <a:p>
          <a:endParaRPr lang="en-US"/>
        </a:p>
      </dgm:t>
    </dgm:pt>
    <dgm:pt modelId="{0471CD15-6BA9-45E1-8DDB-4E72BBBC31A6}" type="sibTrans" cxnId="{6F2F0189-002A-472C-AFAE-B7F08E5BABE5}">
      <dgm:prSet/>
      <dgm:spPr/>
      <dgm:t>
        <a:bodyPr/>
        <a:lstStyle/>
        <a:p>
          <a:endParaRPr lang="en-US"/>
        </a:p>
      </dgm:t>
    </dgm:pt>
    <dgm:pt modelId="{88642DCF-6FB7-4779-A478-CCBE1D7F3BF1}">
      <dgm:prSet/>
      <dgm:spPr/>
      <dgm:t>
        <a:bodyPr/>
        <a:lstStyle/>
        <a:p>
          <a:r>
            <a:rPr lang="en-NZ" b="0" i="0"/>
            <a:t>Takes a humanistic approach that respects the dignity and worth of the supervisee</a:t>
          </a:r>
          <a:endParaRPr lang="en-US"/>
        </a:p>
      </dgm:t>
    </dgm:pt>
    <dgm:pt modelId="{66EE0B34-394B-42BE-B42B-BDD003BF0E63}" type="parTrans" cxnId="{3DDA74A2-ED84-41F1-858C-C84B5319DF0B}">
      <dgm:prSet/>
      <dgm:spPr/>
      <dgm:t>
        <a:bodyPr/>
        <a:lstStyle/>
        <a:p>
          <a:endParaRPr lang="en-US"/>
        </a:p>
      </dgm:t>
    </dgm:pt>
    <dgm:pt modelId="{352DA0B3-0012-4247-8414-7073D2D4CD2A}" type="sibTrans" cxnId="{3DDA74A2-ED84-41F1-858C-C84B5319DF0B}">
      <dgm:prSet/>
      <dgm:spPr/>
      <dgm:t>
        <a:bodyPr/>
        <a:lstStyle/>
        <a:p>
          <a:endParaRPr lang="en-US"/>
        </a:p>
      </dgm:t>
    </dgm:pt>
    <dgm:pt modelId="{72559FB9-8DD5-4042-86A6-F3535F043FD5}">
      <dgm:prSet/>
      <dgm:spPr/>
      <dgm:t>
        <a:bodyPr/>
        <a:lstStyle/>
        <a:p>
          <a:r>
            <a:rPr lang="en-NZ" b="0" i="0"/>
            <a:t>Sharing power, building hope and creating change</a:t>
          </a:r>
          <a:endParaRPr lang="en-US"/>
        </a:p>
      </dgm:t>
    </dgm:pt>
    <dgm:pt modelId="{9376EE3F-BBA6-4FA5-B4A3-94F4C4F69C76}" type="parTrans" cxnId="{35F34204-8D38-46B0-9D24-9263AC3ABA5F}">
      <dgm:prSet/>
      <dgm:spPr/>
      <dgm:t>
        <a:bodyPr/>
        <a:lstStyle/>
        <a:p>
          <a:endParaRPr lang="en-US"/>
        </a:p>
      </dgm:t>
    </dgm:pt>
    <dgm:pt modelId="{5EBD9DB3-4831-429D-BA38-1B6C89CC05A0}" type="sibTrans" cxnId="{35F34204-8D38-46B0-9D24-9263AC3ABA5F}">
      <dgm:prSet/>
      <dgm:spPr/>
      <dgm:t>
        <a:bodyPr/>
        <a:lstStyle/>
        <a:p>
          <a:endParaRPr lang="en-US"/>
        </a:p>
      </dgm:t>
    </dgm:pt>
    <dgm:pt modelId="{D98E14C1-2435-493D-ABB2-D12206FC1B1C}">
      <dgm:prSet/>
      <dgm:spPr/>
      <dgm:t>
        <a:bodyPr/>
        <a:lstStyle/>
        <a:p>
          <a:r>
            <a:rPr lang="en-NZ" b="0" i="0"/>
            <a:t>Reframing problems and having conversations about them to enable change and empowerment</a:t>
          </a:r>
          <a:endParaRPr lang="en-US"/>
        </a:p>
      </dgm:t>
    </dgm:pt>
    <dgm:pt modelId="{6A7EC168-A4C6-4CE5-A2A0-EDEDF37D3279}" type="parTrans" cxnId="{09C8A83C-9A33-4E68-98AC-5499E097FAE7}">
      <dgm:prSet/>
      <dgm:spPr/>
      <dgm:t>
        <a:bodyPr/>
        <a:lstStyle/>
        <a:p>
          <a:endParaRPr lang="en-US"/>
        </a:p>
      </dgm:t>
    </dgm:pt>
    <dgm:pt modelId="{D0ABF0E5-3384-4D7B-AE92-02D2C6C33CBD}" type="sibTrans" cxnId="{09C8A83C-9A33-4E68-98AC-5499E097FAE7}">
      <dgm:prSet/>
      <dgm:spPr/>
      <dgm:t>
        <a:bodyPr/>
        <a:lstStyle/>
        <a:p>
          <a:endParaRPr lang="en-US"/>
        </a:p>
      </dgm:t>
    </dgm:pt>
    <dgm:pt modelId="{74481425-5180-4BF4-B847-9C5F762AE6EB}">
      <dgm:prSet/>
      <dgm:spPr/>
      <dgm:t>
        <a:bodyPr/>
        <a:lstStyle/>
        <a:p>
          <a:r>
            <a:rPr lang="en-NZ" b="0" i="0"/>
            <a:t>A strength’s approach therefore is concerned with respect, inclusion, collaboration and empowerment</a:t>
          </a:r>
          <a:endParaRPr lang="en-US"/>
        </a:p>
      </dgm:t>
    </dgm:pt>
    <dgm:pt modelId="{A5D8F90A-EA92-4270-803F-FF2D7A960584}" type="parTrans" cxnId="{D2FF49EF-1254-4E68-82E8-8BD0E51BFF51}">
      <dgm:prSet/>
      <dgm:spPr/>
      <dgm:t>
        <a:bodyPr/>
        <a:lstStyle/>
        <a:p>
          <a:endParaRPr lang="en-US"/>
        </a:p>
      </dgm:t>
    </dgm:pt>
    <dgm:pt modelId="{6812D2D1-1B5D-4E0A-B0E3-C2A87992BA47}" type="sibTrans" cxnId="{D2FF49EF-1254-4E68-82E8-8BD0E51BFF51}">
      <dgm:prSet/>
      <dgm:spPr/>
      <dgm:t>
        <a:bodyPr/>
        <a:lstStyle/>
        <a:p>
          <a:endParaRPr lang="en-US"/>
        </a:p>
      </dgm:t>
    </dgm:pt>
    <dgm:pt modelId="{0D46A132-0424-4551-92E7-3B4DDB6178F1}" type="pres">
      <dgm:prSet presAssocID="{F76C3FEA-2A75-4540-8A2C-464F63BFD224}" presName="linear" presStyleCnt="0">
        <dgm:presLayoutVars>
          <dgm:animLvl val="lvl"/>
          <dgm:resizeHandles val="exact"/>
        </dgm:presLayoutVars>
      </dgm:prSet>
      <dgm:spPr/>
    </dgm:pt>
    <dgm:pt modelId="{8CA5B4E1-94BA-4D0D-A993-7E2751627672}" type="pres">
      <dgm:prSet presAssocID="{1EEBC2E7-52B2-4B9E-A983-D52EBE7246CC}" presName="parentText" presStyleLbl="node1" presStyleIdx="0" presStyleCnt="5">
        <dgm:presLayoutVars>
          <dgm:chMax val="0"/>
          <dgm:bulletEnabled val="1"/>
        </dgm:presLayoutVars>
      </dgm:prSet>
      <dgm:spPr/>
    </dgm:pt>
    <dgm:pt modelId="{DFEBF5F5-46CB-467D-9784-7DF5A0CCA690}" type="pres">
      <dgm:prSet presAssocID="{0471CD15-6BA9-45E1-8DDB-4E72BBBC31A6}" presName="spacer" presStyleCnt="0"/>
      <dgm:spPr/>
    </dgm:pt>
    <dgm:pt modelId="{D921DADF-F003-4798-BA50-4FE783DA31CB}" type="pres">
      <dgm:prSet presAssocID="{88642DCF-6FB7-4779-A478-CCBE1D7F3BF1}" presName="parentText" presStyleLbl="node1" presStyleIdx="1" presStyleCnt="5">
        <dgm:presLayoutVars>
          <dgm:chMax val="0"/>
          <dgm:bulletEnabled val="1"/>
        </dgm:presLayoutVars>
      </dgm:prSet>
      <dgm:spPr/>
    </dgm:pt>
    <dgm:pt modelId="{1924532B-BDB5-4501-A134-4A4D2B606745}" type="pres">
      <dgm:prSet presAssocID="{352DA0B3-0012-4247-8414-7073D2D4CD2A}" presName="spacer" presStyleCnt="0"/>
      <dgm:spPr/>
    </dgm:pt>
    <dgm:pt modelId="{3B4D7E42-0842-479E-B475-45B44EE97FB2}" type="pres">
      <dgm:prSet presAssocID="{72559FB9-8DD5-4042-86A6-F3535F043FD5}" presName="parentText" presStyleLbl="node1" presStyleIdx="2" presStyleCnt="5">
        <dgm:presLayoutVars>
          <dgm:chMax val="0"/>
          <dgm:bulletEnabled val="1"/>
        </dgm:presLayoutVars>
      </dgm:prSet>
      <dgm:spPr/>
    </dgm:pt>
    <dgm:pt modelId="{B8421C78-A0A7-4C6D-9810-835552D25FCC}" type="pres">
      <dgm:prSet presAssocID="{5EBD9DB3-4831-429D-BA38-1B6C89CC05A0}" presName="spacer" presStyleCnt="0"/>
      <dgm:spPr/>
    </dgm:pt>
    <dgm:pt modelId="{C4B0D597-5BE6-4F5E-9BDB-0258D778DA11}" type="pres">
      <dgm:prSet presAssocID="{D98E14C1-2435-493D-ABB2-D12206FC1B1C}" presName="parentText" presStyleLbl="node1" presStyleIdx="3" presStyleCnt="5">
        <dgm:presLayoutVars>
          <dgm:chMax val="0"/>
          <dgm:bulletEnabled val="1"/>
        </dgm:presLayoutVars>
      </dgm:prSet>
      <dgm:spPr/>
    </dgm:pt>
    <dgm:pt modelId="{88C3FE45-639A-4A10-9E50-5F36991CDA6F}" type="pres">
      <dgm:prSet presAssocID="{D0ABF0E5-3384-4D7B-AE92-02D2C6C33CBD}" presName="spacer" presStyleCnt="0"/>
      <dgm:spPr/>
    </dgm:pt>
    <dgm:pt modelId="{BA179D72-254E-4493-9297-5C11B113114C}" type="pres">
      <dgm:prSet presAssocID="{74481425-5180-4BF4-B847-9C5F762AE6EB}" presName="parentText" presStyleLbl="node1" presStyleIdx="4" presStyleCnt="5">
        <dgm:presLayoutVars>
          <dgm:chMax val="0"/>
          <dgm:bulletEnabled val="1"/>
        </dgm:presLayoutVars>
      </dgm:prSet>
      <dgm:spPr/>
    </dgm:pt>
  </dgm:ptLst>
  <dgm:cxnLst>
    <dgm:cxn modelId="{35F34204-8D38-46B0-9D24-9263AC3ABA5F}" srcId="{F76C3FEA-2A75-4540-8A2C-464F63BFD224}" destId="{72559FB9-8DD5-4042-86A6-F3535F043FD5}" srcOrd="2" destOrd="0" parTransId="{9376EE3F-BBA6-4FA5-B4A3-94F4C4F69C76}" sibTransId="{5EBD9DB3-4831-429D-BA38-1B6C89CC05A0}"/>
    <dgm:cxn modelId="{778BD518-977E-476E-92B1-9A90C632EF66}" type="presOf" srcId="{72559FB9-8DD5-4042-86A6-F3535F043FD5}" destId="{3B4D7E42-0842-479E-B475-45B44EE97FB2}" srcOrd="0" destOrd="0" presId="urn:microsoft.com/office/officeart/2005/8/layout/vList2"/>
    <dgm:cxn modelId="{BC9C1E3C-2ACF-430D-80F6-111F5221E8F4}" type="presOf" srcId="{74481425-5180-4BF4-B847-9C5F762AE6EB}" destId="{BA179D72-254E-4493-9297-5C11B113114C}" srcOrd="0" destOrd="0" presId="urn:microsoft.com/office/officeart/2005/8/layout/vList2"/>
    <dgm:cxn modelId="{09C8A83C-9A33-4E68-98AC-5499E097FAE7}" srcId="{F76C3FEA-2A75-4540-8A2C-464F63BFD224}" destId="{D98E14C1-2435-493D-ABB2-D12206FC1B1C}" srcOrd="3" destOrd="0" parTransId="{6A7EC168-A4C6-4CE5-A2A0-EDEDF37D3279}" sibTransId="{D0ABF0E5-3384-4D7B-AE92-02D2C6C33CBD}"/>
    <dgm:cxn modelId="{BF1A006E-F0EF-4643-A4D2-810F11C8EF54}" type="presOf" srcId="{88642DCF-6FB7-4779-A478-CCBE1D7F3BF1}" destId="{D921DADF-F003-4798-BA50-4FE783DA31CB}" srcOrd="0" destOrd="0" presId="urn:microsoft.com/office/officeart/2005/8/layout/vList2"/>
    <dgm:cxn modelId="{23B55C82-6134-4351-B4FD-861D4296A6D0}" type="presOf" srcId="{1EEBC2E7-52B2-4B9E-A983-D52EBE7246CC}" destId="{8CA5B4E1-94BA-4D0D-A993-7E2751627672}" srcOrd="0" destOrd="0" presId="urn:microsoft.com/office/officeart/2005/8/layout/vList2"/>
    <dgm:cxn modelId="{6F2F0189-002A-472C-AFAE-B7F08E5BABE5}" srcId="{F76C3FEA-2A75-4540-8A2C-464F63BFD224}" destId="{1EEBC2E7-52B2-4B9E-A983-D52EBE7246CC}" srcOrd="0" destOrd="0" parTransId="{53F9E681-27D5-46C7-B49D-CD5E7568C062}" sibTransId="{0471CD15-6BA9-45E1-8DDB-4E72BBBC31A6}"/>
    <dgm:cxn modelId="{3DDA74A2-ED84-41F1-858C-C84B5319DF0B}" srcId="{F76C3FEA-2A75-4540-8A2C-464F63BFD224}" destId="{88642DCF-6FB7-4779-A478-CCBE1D7F3BF1}" srcOrd="1" destOrd="0" parTransId="{66EE0B34-394B-42BE-B42B-BDD003BF0E63}" sibTransId="{352DA0B3-0012-4247-8414-7073D2D4CD2A}"/>
    <dgm:cxn modelId="{19CF9DCD-B0FA-4DC2-9B89-E681966EEF8B}" type="presOf" srcId="{D98E14C1-2435-493D-ABB2-D12206FC1B1C}" destId="{C4B0D597-5BE6-4F5E-9BDB-0258D778DA11}" srcOrd="0" destOrd="0" presId="urn:microsoft.com/office/officeart/2005/8/layout/vList2"/>
    <dgm:cxn modelId="{943D52DA-FDF8-4A58-895B-9041979A0AD5}" type="presOf" srcId="{F76C3FEA-2A75-4540-8A2C-464F63BFD224}" destId="{0D46A132-0424-4551-92E7-3B4DDB6178F1}" srcOrd="0" destOrd="0" presId="urn:microsoft.com/office/officeart/2005/8/layout/vList2"/>
    <dgm:cxn modelId="{D2FF49EF-1254-4E68-82E8-8BD0E51BFF51}" srcId="{F76C3FEA-2A75-4540-8A2C-464F63BFD224}" destId="{74481425-5180-4BF4-B847-9C5F762AE6EB}" srcOrd="4" destOrd="0" parTransId="{A5D8F90A-EA92-4270-803F-FF2D7A960584}" sibTransId="{6812D2D1-1B5D-4E0A-B0E3-C2A87992BA47}"/>
    <dgm:cxn modelId="{4CDC1430-F18F-47FE-BBF5-0D0ABA7412A9}" type="presParOf" srcId="{0D46A132-0424-4551-92E7-3B4DDB6178F1}" destId="{8CA5B4E1-94BA-4D0D-A993-7E2751627672}" srcOrd="0" destOrd="0" presId="urn:microsoft.com/office/officeart/2005/8/layout/vList2"/>
    <dgm:cxn modelId="{043FF654-B3F4-4D4B-92CC-DF804B8C31EE}" type="presParOf" srcId="{0D46A132-0424-4551-92E7-3B4DDB6178F1}" destId="{DFEBF5F5-46CB-467D-9784-7DF5A0CCA690}" srcOrd="1" destOrd="0" presId="urn:microsoft.com/office/officeart/2005/8/layout/vList2"/>
    <dgm:cxn modelId="{67815053-3B38-4C04-AF33-23E34697C9E5}" type="presParOf" srcId="{0D46A132-0424-4551-92E7-3B4DDB6178F1}" destId="{D921DADF-F003-4798-BA50-4FE783DA31CB}" srcOrd="2" destOrd="0" presId="urn:microsoft.com/office/officeart/2005/8/layout/vList2"/>
    <dgm:cxn modelId="{F3F13B81-1975-4E1C-9F16-2190C7E41D3A}" type="presParOf" srcId="{0D46A132-0424-4551-92E7-3B4DDB6178F1}" destId="{1924532B-BDB5-4501-A134-4A4D2B606745}" srcOrd="3" destOrd="0" presId="urn:microsoft.com/office/officeart/2005/8/layout/vList2"/>
    <dgm:cxn modelId="{2C2A830A-AEA2-4ECB-8F4F-BFC10DF286BB}" type="presParOf" srcId="{0D46A132-0424-4551-92E7-3B4DDB6178F1}" destId="{3B4D7E42-0842-479E-B475-45B44EE97FB2}" srcOrd="4" destOrd="0" presId="urn:microsoft.com/office/officeart/2005/8/layout/vList2"/>
    <dgm:cxn modelId="{7D5D471F-7FE0-4DF5-9C57-170379F0B6DB}" type="presParOf" srcId="{0D46A132-0424-4551-92E7-3B4DDB6178F1}" destId="{B8421C78-A0A7-4C6D-9810-835552D25FCC}" srcOrd="5" destOrd="0" presId="urn:microsoft.com/office/officeart/2005/8/layout/vList2"/>
    <dgm:cxn modelId="{623F8F46-E15D-43AA-9878-AF8DAB3A983E}" type="presParOf" srcId="{0D46A132-0424-4551-92E7-3B4DDB6178F1}" destId="{C4B0D597-5BE6-4F5E-9BDB-0258D778DA11}" srcOrd="6" destOrd="0" presId="urn:microsoft.com/office/officeart/2005/8/layout/vList2"/>
    <dgm:cxn modelId="{83B2DC94-7F45-44AF-AC21-F4142850A236}" type="presParOf" srcId="{0D46A132-0424-4551-92E7-3B4DDB6178F1}" destId="{88C3FE45-639A-4A10-9E50-5F36991CDA6F}" srcOrd="7" destOrd="0" presId="urn:microsoft.com/office/officeart/2005/8/layout/vList2"/>
    <dgm:cxn modelId="{A8A183BD-42E1-4B28-B748-2BC23091F15D}" type="presParOf" srcId="{0D46A132-0424-4551-92E7-3B4DDB6178F1}" destId="{BA179D72-254E-4493-9297-5C11B113114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5B4E1-94BA-4D0D-A993-7E2751627672}">
      <dsp:nvSpPr>
        <dsp:cNvPr id="0" name=""/>
        <dsp:cNvSpPr/>
      </dsp:nvSpPr>
      <dsp:spPr>
        <a:xfrm>
          <a:off x="0" y="101826"/>
          <a:ext cx="4872038" cy="83910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0" i="0" kern="1200"/>
            <a:t>Shifts supervisees away from the focus of problems, deficits and labels</a:t>
          </a:r>
          <a:endParaRPr lang="en-US" sz="1500" kern="1200"/>
        </a:p>
      </dsp:txBody>
      <dsp:txXfrm>
        <a:off x="40962" y="142788"/>
        <a:ext cx="4790114" cy="757185"/>
      </dsp:txXfrm>
    </dsp:sp>
    <dsp:sp modelId="{D921DADF-F003-4798-BA50-4FE783DA31CB}">
      <dsp:nvSpPr>
        <dsp:cNvPr id="0" name=""/>
        <dsp:cNvSpPr/>
      </dsp:nvSpPr>
      <dsp:spPr>
        <a:xfrm>
          <a:off x="0" y="984135"/>
          <a:ext cx="4872038" cy="839109"/>
        </a:xfrm>
        <a:prstGeom prst="roundRect">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0" i="0" kern="1200"/>
            <a:t>Takes a humanistic approach that respects the dignity and worth of the supervisee</a:t>
          </a:r>
          <a:endParaRPr lang="en-US" sz="1500" kern="1200"/>
        </a:p>
      </dsp:txBody>
      <dsp:txXfrm>
        <a:off x="40962" y="1025097"/>
        <a:ext cx="4790114" cy="757185"/>
      </dsp:txXfrm>
    </dsp:sp>
    <dsp:sp modelId="{3B4D7E42-0842-479E-B475-45B44EE97FB2}">
      <dsp:nvSpPr>
        <dsp:cNvPr id="0" name=""/>
        <dsp:cNvSpPr/>
      </dsp:nvSpPr>
      <dsp:spPr>
        <a:xfrm>
          <a:off x="0" y="1866445"/>
          <a:ext cx="4872038" cy="839109"/>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0" i="0" kern="1200"/>
            <a:t>Sharing power, building hope and creating change</a:t>
          </a:r>
          <a:endParaRPr lang="en-US" sz="1500" kern="1200"/>
        </a:p>
      </dsp:txBody>
      <dsp:txXfrm>
        <a:off x="40962" y="1907407"/>
        <a:ext cx="4790114" cy="757185"/>
      </dsp:txXfrm>
    </dsp:sp>
    <dsp:sp modelId="{C4B0D597-5BE6-4F5E-9BDB-0258D778DA11}">
      <dsp:nvSpPr>
        <dsp:cNvPr id="0" name=""/>
        <dsp:cNvSpPr/>
      </dsp:nvSpPr>
      <dsp:spPr>
        <a:xfrm>
          <a:off x="0" y="2748754"/>
          <a:ext cx="4872038" cy="839109"/>
        </a:xfrm>
        <a:prstGeom prst="roundRect">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0" i="0" kern="1200"/>
            <a:t>Reframing problems and having conversations about them to enable change and empowerment</a:t>
          </a:r>
          <a:endParaRPr lang="en-US" sz="1500" kern="1200"/>
        </a:p>
      </dsp:txBody>
      <dsp:txXfrm>
        <a:off x="40962" y="2789716"/>
        <a:ext cx="4790114" cy="757185"/>
      </dsp:txXfrm>
    </dsp:sp>
    <dsp:sp modelId="{BA179D72-254E-4493-9297-5C11B113114C}">
      <dsp:nvSpPr>
        <dsp:cNvPr id="0" name=""/>
        <dsp:cNvSpPr/>
      </dsp:nvSpPr>
      <dsp:spPr>
        <a:xfrm>
          <a:off x="0" y="3631064"/>
          <a:ext cx="4872038" cy="839109"/>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NZ" sz="1500" b="0" i="0" kern="1200"/>
            <a:t>A strength’s approach therefore is concerned with respect, inclusion, collaboration and empowerment</a:t>
          </a:r>
          <a:endParaRPr lang="en-US" sz="1500" kern="1200"/>
        </a:p>
      </dsp:txBody>
      <dsp:txXfrm>
        <a:off x="40962" y="3672026"/>
        <a:ext cx="4790114" cy="7571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09C0E33-243D-469E-4701-17FA4CBFA69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87043" name="Rectangle 3">
            <a:extLst>
              <a:ext uri="{FF2B5EF4-FFF2-40B4-BE49-F238E27FC236}">
                <a16:creationId xmlns:a16="http://schemas.microsoft.com/office/drawing/2014/main" id="{0127D391-369C-828B-B8F9-F991AC1B35B4}"/>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87044" name="Rectangle 4">
            <a:extLst>
              <a:ext uri="{FF2B5EF4-FFF2-40B4-BE49-F238E27FC236}">
                <a16:creationId xmlns:a16="http://schemas.microsoft.com/office/drawing/2014/main" id="{A1D12601-BFA3-7A90-0C66-4EA0F74F982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87045" name="Rectangle 5">
            <a:extLst>
              <a:ext uri="{FF2B5EF4-FFF2-40B4-BE49-F238E27FC236}">
                <a16:creationId xmlns:a16="http://schemas.microsoft.com/office/drawing/2014/main" id="{99F33E64-629E-7791-2645-1B138C1B02E8}"/>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11A8DBC-DC86-4F58-8294-ED7208FB140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3DFE7D-F274-4DF5-874D-4E8CEB4A518B}" type="slidenum">
              <a:rPr lang="en-US" altLang="en-US" smtClean="0"/>
              <a:pPr>
                <a:defRPr/>
              </a:pPr>
              <a:t>‹#›</a:t>
            </a:fld>
            <a:endParaRPr lang="en-US" altLang="en-US"/>
          </a:p>
        </p:txBody>
      </p:sp>
    </p:spTree>
    <p:extLst>
      <p:ext uri="{BB962C8B-B14F-4D97-AF65-F5344CB8AC3E}">
        <p14:creationId xmlns:p14="http://schemas.microsoft.com/office/powerpoint/2010/main" val="412786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96712A-31FC-4F40-89FE-FC7E6A7C5CB9}" type="slidenum">
              <a:rPr lang="en-US" altLang="en-US" smtClean="0"/>
              <a:pPr>
                <a:defRPr/>
              </a:pPr>
              <a:t>‹#›</a:t>
            </a:fld>
            <a:endParaRPr lang="en-US" altLang="en-US"/>
          </a:p>
        </p:txBody>
      </p:sp>
    </p:spTree>
    <p:extLst>
      <p:ext uri="{BB962C8B-B14F-4D97-AF65-F5344CB8AC3E}">
        <p14:creationId xmlns:p14="http://schemas.microsoft.com/office/powerpoint/2010/main" val="133606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96712A-31FC-4F40-89FE-FC7E6A7C5CB9}" type="slidenum">
              <a:rPr lang="en-US" altLang="en-US" smtClean="0"/>
              <a:pPr>
                <a:defRPr/>
              </a:pPr>
              <a:t>‹#›</a:t>
            </a:fld>
            <a:endParaRPr lang="en-US" altLang="en-US"/>
          </a:p>
        </p:txBody>
      </p:sp>
    </p:spTree>
    <p:extLst>
      <p:ext uri="{BB962C8B-B14F-4D97-AF65-F5344CB8AC3E}">
        <p14:creationId xmlns:p14="http://schemas.microsoft.com/office/powerpoint/2010/main" val="129652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96712A-31FC-4F40-89FE-FC7E6A7C5CB9}" type="slidenum">
              <a:rPr lang="en-US" altLang="en-US" smtClean="0"/>
              <a:pPr>
                <a:defRPr/>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7109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96712A-31FC-4F40-89FE-FC7E6A7C5CB9}" type="slidenum">
              <a:rPr lang="en-US" altLang="en-US" smtClean="0"/>
              <a:pPr>
                <a:defRPr/>
              </a:pPr>
              <a:t>‹#›</a:t>
            </a:fld>
            <a:endParaRPr lang="en-US" altLang="en-US"/>
          </a:p>
        </p:txBody>
      </p:sp>
    </p:spTree>
    <p:extLst>
      <p:ext uri="{BB962C8B-B14F-4D97-AF65-F5344CB8AC3E}">
        <p14:creationId xmlns:p14="http://schemas.microsoft.com/office/powerpoint/2010/main" val="41993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96712A-31FC-4F40-89FE-FC7E6A7C5CB9}" type="slidenum">
              <a:rPr lang="en-US" altLang="en-US" smtClean="0"/>
              <a:pPr>
                <a:defRPr/>
              </a:pPr>
              <a:t>‹#›</a:t>
            </a:fld>
            <a:endParaRPr lang="en-US" altLang="en-US"/>
          </a:p>
        </p:txBody>
      </p:sp>
    </p:spTree>
    <p:extLst>
      <p:ext uri="{BB962C8B-B14F-4D97-AF65-F5344CB8AC3E}">
        <p14:creationId xmlns:p14="http://schemas.microsoft.com/office/powerpoint/2010/main" val="276230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96712A-31FC-4F40-89FE-FC7E6A7C5CB9}" type="slidenum">
              <a:rPr lang="en-US" altLang="en-US" smtClean="0"/>
              <a:pPr>
                <a:defRPr/>
              </a:pPr>
              <a:t>‹#›</a:t>
            </a:fld>
            <a:endParaRPr lang="en-US" altLang="en-US"/>
          </a:p>
        </p:txBody>
      </p:sp>
    </p:spTree>
    <p:extLst>
      <p:ext uri="{BB962C8B-B14F-4D97-AF65-F5344CB8AC3E}">
        <p14:creationId xmlns:p14="http://schemas.microsoft.com/office/powerpoint/2010/main" val="191474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B02CED-FA30-4437-A65B-774889EFB79F}" type="slidenum">
              <a:rPr lang="en-US" altLang="en-US" smtClean="0"/>
              <a:pPr>
                <a:defRPr/>
              </a:pPr>
              <a:t>‹#›</a:t>
            </a:fld>
            <a:endParaRPr lang="en-US" altLang="en-US"/>
          </a:p>
        </p:txBody>
      </p:sp>
    </p:spTree>
    <p:extLst>
      <p:ext uri="{BB962C8B-B14F-4D97-AF65-F5344CB8AC3E}">
        <p14:creationId xmlns:p14="http://schemas.microsoft.com/office/powerpoint/2010/main" val="3485861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48A1F1-CE5D-414B-9CF5-D43D55D250DA}" type="slidenum">
              <a:rPr lang="en-US" altLang="en-US" smtClean="0"/>
              <a:pPr>
                <a:defRPr/>
              </a:pPr>
              <a:t>‹#›</a:t>
            </a:fld>
            <a:endParaRPr lang="en-US" altLang="en-US"/>
          </a:p>
        </p:txBody>
      </p:sp>
    </p:spTree>
    <p:extLst>
      <p:ext uri="{BB962C8B-B14F-4D97-AF65-F5344CB8AC3E}">
        <p14:creationId xmlns:p14="http://schemas.microsoft.com/office/powerpoint/2010/main" val="1211335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n-NZ"/>
          </a:p>
        </p:txBody>
      </p:sp>
      <p:sp>
        <p:nvSpPr>
          <p:cNvPr id="3" name="Chart Placeholder 2"/>
          <p:cNvSpPr>
            <a:spLocks noGrp="1"/>
          </p:cNvSpPr>
          <p:nvPr>
            <p:ph type="chart" idx="1"/>
          </p:nvPr>
        </p:nvSpPr>
        <p:spPr>
          <a:xfrm>
            <a:off x="1182688" y="2017713"/>
            <a:ext cx="7772400" cy="4114800"/>
          </a:xfrm>
        </p:spPr>
        <p:txBody>
          <a:bodyPr/>
          <a:lstStyle/>
          <a:p>
            <a:pPr lvl="0"/>
            <a:endParaRPr lang="en-NZ" noProof="0"/>
          </a:p>
        </p:txBody>
      </p:sp>
      <p:sp>
        <p:nvSpPr>
          <p:cNvPr id="4" name="Rectangle 11">
            <a:extLst>
              <a:ext uri="{FF2B5EF4-FFF2-40B4-BE49-F238E27FC236}">
                <a16:creationId xmlns:a16="http://schemas.microsoft.com/office/drawing/2014/main" id="{E5057BEE-A3A7-8332-9B33-795B445D0F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1B4DFA9D-CDA7-2112-C4E5-80B557659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D232083-94E5-4751-00A9-FE380848A4D3}"/>
              </a:ext>
            </a:extLst>
          </p:cNvPr>
          <p:cNvSpPr>
            <a:spLocks noGrp="1" noChangeArrowheads="1"/>
          </p:cNvSpPr>
          <p:nvPr>
            <p:ph type="sldNum" sz="quarter" idx="12"/>
          </p:nvPr>
        </p:nvSpPr>
        <p:spPr>
          <a:ln/>
        </p:spPr>
        <p:txBody>
          <a:bodyPr/>
          <a:lstStyle>
            <a:lvl1pPr>
              <a:defRPr/>
            </a:lvl1pPr>
          </a:lstStyle>
          <a:p>
            <a:pPr>
              <a:defRPr/>
            </a:pPr>
            <a:fld id="{03550C45-00DF-490E-9B9E-6B4B54EE63DF}" type="slidenum">
              <a:rPr lang="en-US" altLang="en-US"/>
              <a:pPr>
                <a:defRPr/>
              </a:pPr>
              <a:t>‹#›</a:t>
            </a:fld>
            <a:endParaRPr lang="en-US" altLang="en-US"/>
          </a:p>
        </p:txBody>
      </p:sp>
    </p:spTree>
    <p:extLst>
      <p:ext uri="{BB962C8B-B14F-4D97-AF65-F5344CB8AC3E}">
        <p14:creationId xmlns:p14="http://schemas.microsoft.com/office/powerpoint/2010/main" val="166604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4E3744-1CC7-4E67-BE23-4499DE2A9AD6}" type="slidenum">
              <a:rPr lang="en-US" altLang="en-US" smtClean="0"/>
              <a:pPr>
                <a:defRPr/>
              </a:pPr>
              <a:t>‹#›</a:t>
            </a:fld>
            <a:endParaRPr lang="en-US" altLang="en-US"/>
          </a:p>
        </p:txBody>
      </p:sp>
    </p:spTree>
    <p:extLst>
      <p:ext uri="{BB962C8B-B14F-4D97-AF65-F5344CB8AC3E}">
        <p14:creationId xmlns:p14="http://schemas.microsoft.com/office/powerpoint/2010/main" val="281213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A1F00-6A12-4147-81D9-4314B0FE5180}" type="slidenum">
              <a:rPr lang="en-US" altLang="en-US" smtClean="0"/>
              <a:pPr>
                <a:defRPr/>
              </a:pPr>
              <a:t>‹#›</a:t>
            </a:fld>
            <a:endParaRPr lang="en-US" altLang="en-US"/>
          </a:p>
        </p:txBody>
      </p:sp>
    </p:spTree>
    <p:extLst>
      <p:ext uri="{BB962C8B-B14F-4D97-AF65-F5344CB8AC3E}">
        <p14:creationId xmlns:p14="http://schemas.microsoft.com/office/powerpoint/2010/main" val="301915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DDB064-0A64-4110-AF32-9BE695A5F0C0}" type="slidenum">
              <a:rPr lang="en-US" altLang="en-US" smtClean="0"/>
              <a:pPr>
                <a:defRPr/>
              </a:pPr>
              <a:t>‹#›</a:t>
            </a:fld>
            <a:endParaRPr lang="en-US" altLang="en-US"/>
          </a:p>
        </p:txBody>
      </p:sp>
    </p:spTree>
    <p:extLst>
      <p:ext uri="{BB962C8B-B14F-4D97-AF65-F5344CB8AC3E}">
        <p14:creationId xmlns:p14="http://schemas.microsoft.com/office/powerpoint/2010/main" val="47100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A730E72-E56F-467E-8BD9-3C2BA965459A}" type="slidenum">
              <a:rPr lang="en-US" altLang="en-US" smtClean="0"/>
              <a:pPr>
                <a:defRPr/>
              </a:pPr>
              <a:t>‹#›</a:t>
            </a:fld>
            <a:endParaRPr lang="en-US" altLang="en-US"/>
          </a:p>
        </p:txBody>
      </p:sp>
    </p:spTree>
    <p:extLst>
      <p:ext uri="{BB962C8B-B14F-4D97-AF65-F5344CB8AC3E}">
        <p14:creationId xmlns:p14="http://schemas.microsoft.com/office/powerpoint/2010/main" val="53464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1F61B20F-5BBF-4671-A516-0904250C7D6D}" type="slidenum">
              <a:rPr lang="en-US" altLang="en-US" smtClean="0"/>
              <a:pPr>
                <a:defRPr/>
              </a:pPr>
              <a:t>‹#›</a:t>
            </a:fld>
            <a:endParaRPr lang="en-US" altLang="en-US"/>
          </a:p>
        </p:txBody>
      </p:sp>
    </p:spTree>
    <p:extLst>
      <p:ext uri="{BB962C8B-B14F-4D97-AF65-F5344CB8AC3E}">
        <p14:creationId xmlns:p14="http://schemas.microsoft.com/office/powerpoint/2010/main" val="255624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7B7E7527-F5A0-4D16-B692-581371CF3795}" type="slidenum">
              <a:rPr lang="en-US" altLang="en-US" smtClean="0"/>
              <a:pPr>
                <a:defRPr/>
              </a:pPr>
              <a:t>‹#›</a:t>
            </a:fld>
            <a:endParaRPr lang="en-US" altLang="en-US"/>
          </a:p>
        </p:txBody>
      </p:sp>
    </p:spTree>
    <p:extLst>
      <p:ext uri="{BB962C8B-B14F-4D97-AF65-F5344CB8AC3E}">
        <p14:creationId xmlns:p14="http://schemas.microsoft.com/office/powerpoint/2010/main" val="401006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9B579174-4840-43B8-A766-61AF33E41AD6}" type="slidenum">
              <a:rPr lang="en-US" altLang="en-US" smtClean="0"/>
              <a:pPr>
                <a:defRPr/>
              </a:pPr>
              <a:t>‹#›</a:t>
            </a:fld>
            <a:endParaRPr lang="en-US" altLang="en-US"/>
          </a:p>
        </p:txBody>
      </p:sp>
    </p:spTree>
    <p:extLst>
      <p:ext uri="{BB962C8B-B14F-4D97-AF65-F5344CB8AC3E}">
        <p14:creationId xmlns:p14="http://schemas.microsoft.com/office/powerpoint/2010/main" val="199614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3B4D5F-2677-47A4-824E-F3FE7079B84E}" type="slidenum">
              <a:rPr lang="en-US" altLang="en-US" smtClean="0"/>
              <a:pPr>
                <a:defRPr/>
              </a:pPr>
              <a:t>‹#›</a:t>
            </a:fld>
            <a:endParaRPr lang="en-US" altLang="en-US"/>
          </a:p>
        </p:txBody>
      </p:sp>
    </p:spTree>
    <p:extLst>
      <p:ext uri="{BB962C8B-B14F-4D97-AF65-F5344CB8AC3E}">
        <p14:creationId xmlns:p14="http://schemas.microsoft.com/office/powerpoint/2010/main" val="79991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4D96712A-31FC-4F40-89FE-FC7E6A7C5CB9}" type="slidenum">
              <a:rPr lang="en-US" altLang="en-US" smtClean="0"/>
              <a:pPr>
                <a:defRPr/>
              </a:pPr>
              <a:t>‹#›</a:t>
            </a:fld>
            <a:endParaRPr lang="en-US" altLang="en-US"/>
          </a:p>
        </p:txBody>
      </p:sp>
    </p:spTree>
    <p:extLst>
      <p:ext uri="{BB962C8B-B14F-4D97-AF65-F5344CB8AC3E}">
        <p14:creationId xmlns:p14="http://schemas.microsoft.com/office/powerpoint/2010/main" val="247346065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4100">
            <a:extLst>
              <a:ext uri="{FF2B5EF4-FFF2-40B4-BE49-F238E27FC236}">
                <a16:creationId xmlns:a16="http://schemas.microsoft.com/office/drawing/2014/main" id="{9A89CECD-5886-B951-9A1D-14F84FE77C16}"/>
              </a:ext>
            </a:extLst>
          </p:cNvPr>
          <p:cNvPicPr>
            <a:picLocks noChangeAspect="1"/>
          </p:cNvPicPr>
          <p:nvPr/>
        </p:nvPicPr>
        <p:blipFill>
          <a:blip r:embed="rId2">
            <a:alphaModFix amt="40000"/>
          </a:blip>
          <a:srcRect r="25000"/>
          <a:stretch/>
        </p:blipFill>
        <p:spPr>
          <a:xfrm>
            <a:off x="20" y="10"/>
            <a:ext cx="9143980" cy="6857990"/>
          </a:xfrm>
          <a:prstGeom prst="rect">
            <a:avLst/>
          </a:prstGeom>
        </p:spPr>
      </p:pic>
      <p:sp>
        <p:nvSpPr>
          <p:cNvPr id="4098" name="Rectangle 2">
            <a:extLst>
              <a:ext uri="{FF2B5EF4-FFF2-40B4-BE49-F238E27FC236}">
                <a16:creationId xmlns:a16="http://schemas.microsoft.com/office/drawing/2014/main" id="{43EC9CEE-9823-D00B-C646-519B9F7FC14E}"/>
              </a:ext>
            </a:extLst>
          </p:cNvPr>
          <p:cNvSpPr>
            <a:spLocks noGrp="1" noChangeArrowheads="1"/>
          </p:cNvSpPr>
          <p:nvPr>
            <p:ph type="ctrTitle"/>
          </p:nvPr>
        </p:nvSpPr>
        <p:spPr>
          <a:xfrm>
            <a:off x="866216" y="1447800"/>
            <a:ext cx="6619243" cy="3329581"/>
          </a:xfrm>
        </p:spPr>
        <p:txBody>
          <a:bodyPr>
            <a:normAutofit/>
          </a:bodyPr>
          <a:lstStyle/>
          <a:p>
            <a:pPr eaLnBrk="1" hangingPunct="1">
              <a:lnSpc>
                <a:spcPct val="90000"/>
              </a:lnSpc>
            </a:pPr>
            <a:r>
              <a:rPr lang="en-US" altLang="en-US" sz="5600">
                <a:solidFill>
                  <a:schemeClr val="tx1"/>
                </a:solidFill>
              </a:rPr>
              <a:t>Strengh-based/Solution Focused approach</a:t>
            </a:r>
          </a:p>
        </p:txBody>
      </p:sp>
      <p:sp>
        <p:nvSpPr>
          <p:cNvPr id="4099" name="Rectangle 3">
            <a:extLst>
              <a:ext uri="{FF2B5EF4-FFF2-40B4-BE49-F238E27FC236}">
                <a16:creationId xmlns:a16="http://schemas.microsoft.com/office/drawing/2014/main" id="{E80B29EF-312D-76B2-8CCC-4D4FB05D3F33}"/>
              </a:ext>
            </a:extLst>
          </p:cNvPr>
          <p:cNvSpPr>
            <a:spLocks noGrp="1" noChangeArrowheads="1"/>
          </p:cNvSpPr>
          <p:nvPr>
            <p:ph type="subTitle" idx="1"/>
          </p:nvPr>
        </p:nvSpPr>
        <p:spPr>
          <a:xfrm>
            <a:off x="866216" y="4777380"/>
            <a:ext cx="6619243" cy="861420"/>
          </a:xfrm>
        </p:spPr>
        <p:txBody>
          <a:bodyPr>
            <a:normAutofit/>
          </a:bodyPr>
          <a:lstStyle/>
          <a:p>
            <a:pPr eaLnBrk="1" hangingPunct="1"/>
            <a:r>
              <a:rPr lang="en-US" altLang="en-US">
                <a:solidFill>
                  <a:schemeClr val="tx1"/>
                </a:solidFill>
              </a:rPr>
              <a:t>.</a:t>
            </a:r>
          </a:p>
        </p:txBody>
      </p:sp>
      <p:sp>
        <p:nvSpPr>
          <p:cNvPr id="4107" name="Rectangle 4106">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7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0C4E8DF-F082-EBDE-A518-AC49F3D25891}"/>
              </a:ext>
            </a:extLst>
          </p:cNvPr>
          <p:cNvSpPr>
            <a:spLocks noGrp="1" noChangeArrowheads="1"/>
          </p:cNvSpPr>
          <p:nvPr>
            <p:ph type="title"/>
          </p:nvPr>
        </p:nvSpPr>
        <p:spPr>
          <a:xfrm>
            <a:off x="488001" y="629266"/>
            <a:ext cx="4687338" cy="1641986"/>
          </a:xfrm>
        </p:spPr>
        <p:txBody>
          <a:bodyPr>
            <a:normAutofit/>
          </a:bodyPr>
          <a:lstStyle/>
          <a:p>
            <a:pPr eaLnBrk="1" hangingPunct="1">
              <a:lnSpc>
                <a:spcPct val="90000"/>
              </a:lnSpc>
            </a:pPr>
            <a:r>
              <a:rPr lang="en-US" altLang="en-US" sz="3300"/>
              <a:t>Assuming movement and change – Activity in pairs</a:t>
            </a:r>
          </a:p>
        </p:txBody>
      </p:sp>
      <p:pic>
        <p:nvPicPr>
          <p:cNvPr id="28677" name="Picture 28676" descr="Front steps and columns of a majestic city building">
            <a:extLst>
              <a:ext uri="{FF2B5EF4-FFF2-40B4-BE49-F238E27FC236}">
                <a16:creationId xmlns:a16="http://schemas.microsoft.com/office/drawing/2014/main" id="{681638B9-E8C2-A9C0-238F-C8324A8ED54D}"/>
              </a:ext>
            </a:extLst>
          </p:cNvPr>
          <p:cNvPicPr>
            <a:picLocks noChangeAspect="1"/>
          </p:cNvPicPr>
          <p:nvPr/>
        </p:nvPicPr>
        <p:blipFill>
          <a:blip r:embed="rId3"/>
          <a:srcRect l="31865" r="34214" b="-1"/>
          <a:stretch/>
        </p:blipFill>
        <p:spPr>
          <a:xfrm>
            <a:off x="5661114" y="10"/>
            <a:ext cx="3484993" cy="6857990"/>
          </a:xfrm>
          <a:prstGeom prst="rect">
            <a:avLst/>
          </a:prstGeom>
        </p:spPr>
      </p:pic>
      <p:sp>
        <p:nvSpPr>
          <p:cNvPr id="28681" name="Rectangle 28680">
            <a:extLst>
              <a:ext uri="{FF2B5EF4-FFF2-40B4-BE49-F238E27FC236}">
                <a16:creationId xmlns:a16="http://schemas.microsoft.com/office/drawing/2014/main" id="{4554089D-779D-46F6-81CB-EA9C1269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8675" name="Rectangle 3">
            <a:extLst>
              <a:ext uri="{FF2B5EF4-FFF2-40B4-BE49-F238E27FC236}">
                <a16:creationId xmlns:a16="http://schemas.microsoft.com/office/drawing/2014/main" id="{76A57410-7E88-1AB4-CEF7-32E6BCE8B18E}"/>
              </a:ext>
            </a:extLst>
          </p:cNvPr>
          <p:cNvSpPr>
            <a:spLocks noGrp="1" noChangeArrowheads="1"/>
          </p:cNvSpPr>
          <p:nvPr>
            <p:ph idx="1"/>
          </p:nvPr>
        </p:nvSpPr>
        <p:spPr>
          <a:xfrm>
            <a:off x="488001" y="2438400"/>
            <a:ext cx="4687338" cy="3809999"/>
          </a:xfrm>
        </p:spPr>
        <p:txBody>
          <a:bodyPr>
            <a:normAutofit/>
          </a:bodyPr>
          <a:lstStyle/>
          <a:p>
            <a:pPr eaLnBrk="1" hangingPunct="1"/>
            <a:r>
              <a:rPr lang="en-US" altLang="en-US" sz="1900"/>
              <a:t>On a scale of 1- 10, where zero is ‘I can’t do this’ and 10 is ‘I’m on top of my job’… where are you?</a:t>
            </a:r>
          </a:p>
          <a:p>
            <a:pPr eaLnBrk="1" hangingPunct="1"/>
            <a:r>
              <a:rPr lang="en-US" altLang="en-US" sz="1900"/>
              <a:t>What will be happening when you are one step higher on the scale?</a:t>
            </a:r>
          </a:p>
          <a:p>
            <a:pPr eaLnBrk="1" hangingPunct="1"/>
            <a:r>
              <a:rPr lang="en-US" altLang="en-US" sz="1900"/>
              <a:t>Who will notice? What will they notice?</a:t>
            </a:r>
          </a:p>
          <a:p>
            <a:pPr eaLnBrk="1" hangingPunct="1"/>
            <a:r>
              <a:rPr lang="en-US" altLang="en-US" sz="1900"/>
              <a:t>What’s the highest you have ever been? How did you do that?</a:t>
            </a:r>
          </a:p>
          <a:p>
            <a:pPr eaLnBrk="1" hangingPunct="1"/>
            <a:r>
              <a:rPr lang="en-US" altLang="en-US" sz="1900"/>
              <a:t>What do we need to do to help you move up the scale?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31751" name="Rectangle 3175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753"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1755" name="Freeform: Shape 3175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7" name="Rectangle 3175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1746" name="Rectangle 3">
            <a:extLst>
              <a:ext uri="{FF2B5EF4-FFF2-40B4-BE49-F238E27FC236}">
                <a16:creationId xmlns:a16="http://schemas.microsoft.com/office/drawing/2014/main" id="{5EF9EBAD-D480-C612-AB86-7737300EC17B}"/>
              </a:ext>
            </a:extLst>
          </p:cNvPr>
          <p:cNvSpPr>
            <a:spLocks noGrp="1" noChangeArrowheads="1"/>
          </p:cNvSpPr>
          <p:nvPr>
            <p:ph idx="1"/>
          </p:nvPr>
        </p:nvSpPr>
        <p:spPr>
          <a:xfrm>
            <a:off x="3903081" y="1645920"/>
            <a:ext cx="4702076" cy="4470821"/>
          </a:xfrm>
        </p:spPr>
        <p:txBody>
          <a:bodyPr>
            <a:normAutofit/>
          </a:bodyPr>
          <a:lstStyle/>
          <a:p>
            <a:pPr eaLnBrk="1" hangingPunct="1"/>
            <a:r>
              <a:rPr lang="en-US" altLang="en-US"/>
              <a:t>How have you managed to deal with these things so far? What’s been your approach? What difference has this made?</a:t>
            </a:r>
          </a:p>
          <a:p>
            <a:pPr eaLnBrk="1" hangingPunct="1"/>
            <a:r>
              <a:rPr lang="en-US" altLang="en-US"/>
              <a:t>What’s different when things are going better?</a:t>
            </a:r>
          </a:p>
          <a:p>
            <a:pPr eaLnBrk="1" hangingPunct="1"/>
            <a:r>
              <a:rPr lang="en-US" altLang="en-US"/>
              <a:t>How do you keep going?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46E3199-19F1-561A-AD7A-DF52CF200308}"/>
              </a:ext>
            </a:extLst>
          </p:cNvPr>
          <p:cNvSpPr>
            <a:spLocks noGrp="1" noChangeArrowheads="1"/>
          </p:cNvSpPr>
          <p:nvPr>
            <p:ph type="title"/>
          </p:nvPr>
        </p:nvSpPr>
        <p:spPr>
          <a:xfrm>
            <a:off x="3529986" y="629266"/>
            <a:ext cx="4007403" cy="1641986"/>
          </a:xfrm>
        </p:spPr>
        <p:txBody>
          <a:bodyPr>
            <a:normAutofit/>
          </a:bodyPr>
          <a:lstStyle/>
          <a:p>
            <a:pPr eaLnBrk="1" hangingPunct="1">
              <a:lnSpc>
                <a:spcPct val="90000"/>
              </a:lnSpc>
            </a:pPr>
            <a:r>
              <a:rPr lang="en-US" altLang="en-US" sz="2900"/>
              <a:t>C. Developing goals – the future without the problem.</a:t>
            </a:r>
          </a:p>
        </p:txBody>
      </p:sp>
      <p:pic>
        <p:nvPicPr>
          <p:cNvPr id="32773" name="Picture 32772" descr="Question mark on green pastel background">
            <a:extLst>
              <a:ext uri="{FF2B5EF4-FFF2-40B4-BE49-F238E27FC236}">
                <a16:creationId xmlns:a16="http://schemas.microsoft.com/office/drawing/2014/main" id="{829372FB-EC61-BE78-09F7-A97B6DFD8641}"/>
              </a:ext>
            </a:extLst>
          </p:cNvPr>
          <p:cNvPicPr>
            <a:picLocks noChangeAspect="1"/>
          </p:cNvPicPr>
          <p:nvPr/>
        </p:nvPicPr>
        <p:blipFill>
          <a:blip r:embed="rId3"/>
          <a:srcRect l="53350" r="13358"/>
          <a:stretch/>
        </p:blipFill>
        <p:spPr>
          <a:xfrm>
            <a:off x="20" y="10"/>
            <a:ext cx="3044191" cy="6857990"/>
          </a:xfrm>
          <a:prstGeom prst="rect">
            <a:avLst/>
          </a:prstGeom>
        </p:spPr>
      </p:pic>
      <p:sp>
        <p:nvSpPr>
          <p:cNvPr id="32771" name="Rectangle 3">
            <a:extLst>
              <a:ext uri="{FF2B5EF4-FFF2-40B4-BE49-F238E27FC236}">
                <a16:creationId xmlns:a16="http://schemas.microsoft.com/office/drawing/2014/main" id="{801A80E4-B10A-1062-3314-74A0EF397C43}"/>
              </a:ext>
            </a:extLst>
          </p:cNvPr>
          <p:cNvSpPr>
            <a:spLocks noGrp="1" noChangeArrowheads="1"/>
          </p:cNvSpPr>
          <p:nvPr>
            <p:ph idx="1"/>
          </p:nvPr>
        </p:nvSpPr>
        <p:spPr>
          <a:xfrm>
            <a:off x="3529986" y="2438400"/>
            <a:ext cx="4007403" cy="3809999"/>
          </a:xfrm>
        </p:spPr>
        <p:txBody>
          <a:bodyPr>
            <a:normAutofit/>
          </a:bodyPr>
          <a:lstStyle/>
          <a:p>
            <a:pPr eaLnBrk="1" hangingPunct="1">
              <a:lnSpc>
                <a:spcPct val="90000"/>
              </a:lnSpc>
            </a:pPr>
            <a:endParaRPr lang="en-US" altLang="en-US" sz="1400"/>
          </a:p>
          <a:p>
            <a:pPr eaLnBrk="1" hangingPunct="1">
              <a:lnSpc>
                <a:spcPct val="90000"/>
              </a:lnSpc>
            </a:pPr>
            <a:endParaRPr lang="en-US" altLang="en-US" sz="1400"/>
          </a:p>
          <a:p>
            <a:pPr eaLnBrk="1" hangingPunct="1">
              <a:lnSpc>
                <a:spcPct val="90000"/>
              </a:lnSpc>
            </a:pPr>
            <a:r>
              <a:rPr lang="en-US" altLang="en-US" sz="1400"/>
              <a:t>The Miracle question.</a:t>
            </a:r>
          </a:p>
          <a:p>
            <a:pPr eaLnBrk="1" hangingPunct="1">
              <a:lnSpc>
                <a:spcPct val="90000"/>
              </a:lnSpc>
            </a:pPr>
            <a:r>
              <a:rPr lang="en-US" altLang="en-US" sz="1400" i="1"/>
              <a:t>Let’s imagine .. That after you leave here, you go home, you do whatever you would normally do tonight, you go to bed, you go to sleep. .and while you are asleep a miracle happens.. And the problem(s) that brought you here are solved.. But because you are asleep you didn’t know this miracle was happening.. So tomorrow morning, how will you know that this miracle has happened? What will you be doing differently?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125DB20-D679-E054-0B5A-FDBB8EA28AAB}"/>
              </a:ext>
            </a:extLst>
          </p:cNvPr>
          <p:cNvSpPr>
            <a:spLocks noGrp="1" noChangeArrowheads="1"/>
          </p:cNvSpPr>
          <p:nvPr>
            <p:ph type="title"/>
          </p:nvPr>
        </p:nvSpPr>
        <p:spPr/>
        <p:txBody>
          <a:bodyPr/>
          <a:lstStyle/>
          <a:p>
            <a:pPr algn="ctr"/>
            <a:r>
              <a:rPr lang="en-NZ" altLang="en-US"/>
              <a:t>Activity in pairs</a:t>
            </a:r>
          </a:p>
        </p:txBody>
      </p:sp>
      <p:sp>
        <p:nvSpPr>
          <p:cNvPr id="35843" name="Content Placeholder 2">
            <a:extLst>
              <a:ext uri="{FF2B5EF4-FFF2-40B4-BE49-F238E27FC236}">
                <a16:creationId xmlns:a16="http://schemas.microsoft.com/office/drawing/2014/main" id="{8104CCAC-3295-05D4-01CF-D08DEA39BA28}"/>
              </a:ext>
            </a:extLst>
          </p:cNvPr>
          <p:cNvSpPr>
            <a:spLocks noGrp="1" noChangeArrowheads="1"/>
          </p:cNvSpPr>
          <p:nvPr>
            <p:ph idx="1"/>
          </p:nvPr>
        </p:nvSpPr>
        <p:spPr/>
        <p:txBody>
          <a:bodyPr/>
          <a:lstStyle/>
          <a:p>
            <a:r>
              <a:rPr lang="en-NZ" altLang="en-US"/>
              <a:t>Ask each other the miracle question</a:t>
            </a:r>
          </a:p>
          <a:p>
            <a:endParaRPr lang="en-NZ" altLang="en-US"/>
          </a:p>
          <a:p>
            <a:r>
              <a:rPr lang="en-NZ" altLang="en-US"/>
              <a:t>Think about ways to reframe this question </a:t>
            </a:r>
          </a:p>
          <a:p>
            <a:endParaRPr lang="en-NZ" altLang="en-US"/>
          </a:p>
          <a:p>
            <a:r>
              <a:rPr lang="en-NZ" altLang="en-US"/>
              <a:t>Come up with a scenario that you could use this technique with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1" name="Rectangle 1332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BDF8359B-566F-B88E-E57B-0699BDD71BFB}"/>
              </a:ext>
            </a:extLst>
          </p:cNvPr>
          <p:cNvSpPr>
            <a:spLocks noGrp="1" noChangeArrowheads="1"/>
          </p:cNvSpPr>
          <p:nvPr>
            <p:ph type="title"/>
          </p:nvPr>
        </p:nvSpPr>
        <p:spPr>
          <a:xfrm>
            <a:off x="482891" y="1447800"/>
            <a:ext cx="2331469" cy="4572000"/>
          </a:xfrm>
        </p:spPr>
        <p:txBody>
          <a:bodyPr anchor="ctr">
            <a:normAutofit/>
          </a:bodyPr>
          <a:lstStyle/>
          <a:p>
            <a:r>
              <a:rPr lang="en-NZ" altLang="en-US" sz="2800">
                <a:solidFill>
                  <a:srgbClr val="F2F2F2"/>
                </a:solidFill>
              </a:rPr>
              <a:t>The strengths perspective</a:t>
            </a:r>
          </a:p>
        </p:txBody>
      </p:sp>
      <p:sp>
        <p:nvSpPr>
          <p:cNvPr id="13323" name="Freeform: Shape 1332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2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3327" name="Rectangle 1332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graphicFrame>
        <p:nvGraphicFramePr>
          <p:cNvPr id="13317" name="Content Placeholder 2">
            <a:extLst>
              <a:ext uri="{FF2B5EF4-FFF2-40B4-BE49-F238E27FC236}">
                <a16:creationId xmlns:a16="http://schemas.microsoft.com/office/drawing/2014/main" id="{70773634-B493-5B9A-4E02-69B6A8D24BAF}"/>
              </a:ext>
            </a:extLst>
          </p:cNvPr>
          <p:cNvGraphicFramePr>
            <a:graphicFrameLocks noGrp="1"/>
          </p:cNvGraphicFramePr>
          <p:nvPr>
            <p:ph idx="1"/>
            <p:extLst>
              <p:ext uri="{D42A27DB-BD31-4B8C-83A1-F6EECF244321}">
                <p14:modId xmlns:p14="http://schemas.microsoft.com/office/powerpoint/2010/main" val="2772315781"/>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2A74717-8DCA-115F-18D5-1D6CAD4B2ABD}"/>
              </a:ext>
            </a:extLst>
          </p:cNvPr>
          <p:cNvSpPr>
            <a:spLocks noGrp="1" noChangeArrowheads="1"/>
          </p:cNvSpPr>
          <p:nvPr>
            <p:ph type="title"/>
          </p:nvPr>
        </p:nvSpPr>
        <p:spPr>
          <a:xfrm>
            <a:off x="5056581" y="629266"/>
            <a:ext cx="2480808" cy="1641986"/>
          </a:xfrm>
        </p:spPr>
        <p:txBody>
          <a:bodyPr>
            <a:normAutofit/>
          </a:bodyPr>
          <a:lstStyle/>
          <a:p>
            <a:r>
              <a:rPr lang="en-NZ" altLang="en-US" sz="3900"/>
              <a:t>What are strengths</a:t>
            </a:r>
          </a:p>
        </p:txBody>
      </p:sp>
      <p:pic>
        <p:nvPicPr>
          <p:cNvPr id="14341" name="Picture 14340" descr="Hedge maze">
            <a:extLst>
              <a:ext uri="{FF2B5EF4-FFF2-40B4-BE49-F238E27FC236}">
                <a16:creationId xmlns:a16="http://schemas.microsoft.com/office/drawing/2014/main" id="{48112A57-7452-38C4-7A1D-50AA9DED4F8F}"/>
              </a:ext>
            </a:extLst>
          </p:cNvPr>
          <p:cNvPicPr>
            <a:picLocks noChangeAspect="1"/>
          </p:cNvPicPr>
          <p:nvPr/>
        </p:nvPicPr>
        <p:blipFill>
          <a:blip r:embed="rId3"/>
          <a:srcRect l="34382" r="21296"/>
          <a:stretch/>
        </p:blipFill>
        <p:spPr>
          <a:xfrm>
            <a:off x="-1" y="10"/>
            <a:ext cx="4570804" cy="6857990"/>
          </a:xfrm>
          <a:prstGeom prst="rect">
            <a:avLst/>
          </a:prstGeom>
        </p:spPr>
      </p:pic>
      <p:sp>
        <p:nvSpPr>
          <p:cNvPr id="14339" name="Content Placeholder 2">
            <a:extLst>
              <a:ext uri="{FF2B5EF4-FFF2-40B4-BE49-F238E27FC236}">
                <a16:creationId xmlns:a16="http://schemas.microsoft.com/office/drawing/2014/main" id="{A23D54D7-582D-51F3-027E-C28BAC95FA70}"/>
              </a:ext>
            </a:extLst>
          </p:cNvPr>
          <p:cNvSpPr>
            <a:spLocks noGrp="1" noChangeArrowheads="1"/>
          </p:cNvSpPr>
          <p:nvPr>
            <p:ph idx="1"/>
          </p:nvPr>
        </p:nvSpPr>
        <p:spPr>
          <a:xfrm>
            <a:off x="5056581" y="2438400"/>
            <a:ext cx="2480808" cy="3809999"/>
          </a:xfrm>
        </p:spPr>
        <p:txBody>
          <a:bodyPr>
            <a:normAutofit/>
          </a:bodyPr>
          <a:lstStyle/>
          <a:p>
            <a:pPr>
              <a:lnSpc>
                <a:spcPct val="90000"/>
              </a:lnSpc>
            </a:pPr>
            <a:r>
              <a:rPr lang="en-NZ" altLang="en-US" sz="1700"/>
              <a:t>Involves the capacity to cope with difficulties</a:t>
            </a:r>
          </a:p>
          <a:p>
            <a:pPr>
              <a:lnSpc>
                <a:spcPct val="90000"/>
              </a:lnSpc>
            </a:pPr>
            <a:r>
              <a:rPr lang="en-NZ" altLang="en-US" sz="1700"/>
              <a:t>Maintain functioning in the face of stress</a:t>
            </a:r>
          </a:p>
          <a:p>
            <a:pPr>
              <a:lnSpc>
                <a:spcPct val="90000"/>
              </a:lnSpc>
            </a:pPr>
            <a:r>
              <a:rPr lang="en-NZ" altLang="en-US" sz="1700"/>
              <a:t>Resilience – to bounce back</a:t>
            </a:r>
          </a:p>
          <a:p>
            <a:pPr>
              <a:lnSpc>
                <a:spcPct val="90000"/>
              </a:lnSpc>
            </a:pPr>
            <a:r>
              <a:rPr lang="en-NZ" altLang="en-US" sz="1700"/>
              <a:t>Personal or environmental attribute that has potential for growth and solutions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7417" name="Rectangle 1741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D7990535-BC2D-199C-61F7-9CD770F808B8}"/>
              </a:ext>
            </a:extLst>
          </p:cNvPr>
          <p:cNvSpPr>
            <a:spLocks noGrp="1" noChangeArrowheads="1"/>
          </p:cNvSpPr>
          <p:nvPr>
            <p:ph type="title"/>
          </p:nvPr>
        </p:nvSpPr>
        <p:spPr>
          <a:xfrm>
            <a:off x="486697" y="629266"/>
            <a:ext cx="4641143" cy="1622321"/>
          </a:xfrm>
        </p:spPr>
        <p:txBody>
          <a:bodyPr>
            <a:normAutofit/>
          </a:bodyPr>
          <a:lstStyle/>
          <a:p>
            <a:pPr>
              <a:lnSpc>
                <a:spcPct val="90000"/>
              </a:lnSpc>
            </a:pPr>
            <a:r>
              <a:rPr lang="en-NZ" altLang="en-US" sz="3600">
                <a:solidFill>
                  <a:srgbClr val="EBEBEB"/>
                </a:solidFill>
              </a:rPr>
              <a:t>Ethical and cultural considerations</a:t>
            </a:r>
          </a:p>
        </p:txBody>
      </p:sp>
      <p:sp>
        <p:nvSpPr>
          <p:cNvPr id="17411" name="Content Placeholder 2">
            <a:extLst>
              <a:ext uri="{FF2B5EF4-FFF2-40B4-BE49-F238E27FC236}">
                <a16:creationId xmlns:a16="http://schemas.microsoft.com/office/drawing/2014/main" id="{DC805842-D609-3421-542D-85ABF331D3F9}"/>
              </a:ext>
            </a:extLst>
          </p:cNvPr>
          <p:cNvSpPr>
            <a:spLocks noGrp="1" noChangeArrowheads="1"/>
          </p:cNvSpPr>
          <p:nvPr>
            <p:ph idx="1"/>
          </p:nvPr>
        </p:nvSpPr>
        <p:spPr>
          <a:xfrm>
            <a:off x="486697" y="2438400"/>
            <a:ext cx="4641142" cy="3785419"/>
          </a:xfrm>
        </p:spPr>
        <p:txBody>
          <a:bodyPr>
            <a:normAutofit/>
          </a:bodyPr>
          <a:lstStyle/>
          <a:p>
            <a:r>
              <a:rPr lang="en-NZ" altLang="en-US">
                <a:solidFill>
                  <a:srgbClr val="FFFFFF"/>
                </a:solidFill>
              </a:rPr>
              <a:t>The belief is a positive view of human nature</a:t>
            </a:r>
          </a:p>
          <a:p>
            <a:r>
              <a:rPr lang="en-NZ" altLang="en-US">
                <a:solidFill>
                  <a:srgbClr val="FFFFFF"/>
                </a:solidFill>
              </a:rPr>
              <a:t>Strengths are founded in different cultural traditions</a:t>
            </a:r>
          </a:p>
          <a:p>
            <a:r>
              <a:rPr lang="en-NZ" altLang="en-US">
                <a:solidFill>
                  <a:srgbClr val="FFFFFF"/>
                </a:solidFill>
              </a:rPr>
              <a:t>One cultures strength may be another cultures weakness</a:t>
            </a:r>
          </a:p>
          <a:p>
            <a:r>
              <a:rPr lang="en-NZ" altLang="en-US">
                <a:solidFill>
                  <a:srgbClr val="FFFFFF"/>
                </a:solidFill>
              </a:rPr>
              <a:t>Recognises spirituality</a:t>
            </a:r>
          </a:p>
        </p:txBody>
      </p:sp>
      <p:sp>
        <p:nvSpPr>
          <p:cNvPr id="1741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7413" name="Picture 17412" descr="Side view of a buddha statue">
            <a:extLst>
              <a:ext uri="{FF2B5EF4-FFF2-40B4-BE49-F238E27FC236}">
                <a16:creationId xmlns:a16="http://schemas.microsoft.com/office/drawing/2014/main" id="{409E9CB2-405C-A293-D0B4-976643607ED4}"/>
              </a:ext>
            </a:extLst>
          </p:cNvPr>
          <p:cNvPicPr>
            <a:picLocks noChangeAspect="1"/>
          </p:cNvPicPr>
          <p:nvPr/>
        </p:nvPicPr>
        <p:blipFill>
          <a:blip r:embed="rId3"/>
          <a:srcRect l="17484" r="46285" b="-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643712-E20C-F239-A4AD-A63FE9E9A6E5}"/>
              </a:ext>
            </a:extLst>
          </p:cNvPr>
          <p:cNvSpPr>
            <a:spLocks noGrp="1" noChangeArrowheads="1"/>
          </p:cNvSpPr>
          <p:nvPr>
            <p:ph type="title"/>
          </p:nvPr>
        </p:nvSpPr>
        <p:spPr>
          <a:xfrm>
            <a:off x="3529986" y="629266"/>
            <a:ext cx="4007403" cy="1641986"/>
          </a:xfrm>
        </p:spPr>
        <p:txBody>
          <a:bodyPr>
            <a:normAutofit/>
          </a:bodyPr>
          <a:lstStyle/>
          <a:p>
            <a:pPr eaLnBrk="1" hangingPunct="1"/>
            <a:r>
              <a:rPr lang="en-US" altLang="en-US"/>
              <a:t>Quote: John DeFrain</a:t>
            </a:r>
          </a:p>
        </p:txBody>
      </p:sp>
      <p:pic>
        <p:nvPicPr>
          <p:cNvPr id="18437" name="Picture 18436" descr="Plant growing in a concrete crack">
            <a:extLst>
              <a:ext uri="{FF2B5EF4-FFF2-40B4-BE49-F238E27FC236}">
                <a16:creationId xmlns:a16="http://schemas.microsoft.com/office/drawing/2014/main" id="{C47928F5-4EA4-BB76-E1AB-82E70E76CDD9}"/>
              </a:ext>
            </a:extLst>
          </p:cNvPr>
          <p:cNvPicPr>
            <a:picLocks noChangeAspect="1"/>
          </p:cNvPicPr>
          <p:nvPr/>
        </p:nvPicPr>
        <p:blipFill>
          <a:blip r:embed="rId3"/>
          <a:srcRect l="25868" r="44502" b="-1"/>
          <a:stretch/>
        </p:blipFill>
        <p:spPr>
          <a:xfrm>
            <a:off x="20" y="10"/>
            <a:ext cx="3044191" cy="6857990"/>
          </a:xfrm>
          <a:prstGeom prst="rect">
            <a:avLst/>
          </a:prstGeom>
        </p:spPr>
      </p:pic>
      <p:sp>
        <p:nvSpPr>
          <p:cNvPr id="18435" name="Rectangle 3">
            <a:extLst>
              <a:ext uri="{FF2B5EF4-FFF2-40B4-BE49-F238E27FC236}">
                <a16:creationId xmlns:a16="http://schemas.microsoft.com/office/drawing/2014/main" id="{6FB0FBA7-427B-C8ED-8432-34F8BD9AAB35}"/>
              </a:ext>
            </a:extLst>
          </p:cNvPr>
          <p:cNvSpPr>
            <a:spLocks noGrp="1" noChangeArrowheads="1"/>
          </p:cNvSpPr>
          <p:nvPr>
            <p:ph idx="1"/>
          </p:nvPr>
        </p:nvSpPr>
        <p:spPr>
          <a:xfrm>
            <a:off x="3529986" y="2438400"/>
            <a:ext cx="4007403" cy="3809999"/>
          </a:xfrm>
        </p:spPr>
        <p:txBody>
          <a:bodyPr>
            <a:normAutofit/>
          </a:bodyPr>
          <a:lstStyle/>
          <a:p>
            <a:pPr eaLnBrk="1" hangingPunct="1">
              <a:lnSpc>
                <a:spcPct val="90000"/>
              </a:lnSpc>
            </a:pPr>
            <a:r>
              <a:rPr lang="en-US" altLang="en-US" sz="1700" i="1"/>
              <a:t>One advantage of this type of perspective is that it tends to change the nature of what one finds in (people). Simply stated, if one studies only (people’s) problems, one finds only problems. Similarly, if educators, community organisers, therapists and researchers are interested in (people’s) strengths, they look for them. When these strengths are identified, they can become the foundation for continued growth and positive change.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512" name="Rectangle 215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506" name="Title 1">
            <a:extLst>
              <a:ext uri="{FF2B5EF4-FFF2-40B4-BE49-F238E27FC236}">
                <a16:creationId xmlns:a16="http://schemas.microsoft.com/office/drawing/2014/main" id="{979BD8C2-298B-B536-B2A3-347C19A9525A}"/>
              </a:ext>
            </a:extLst>
          </p:cNvPr>
          <p:cNvSpPr>
            <a:spLocks noGrp="1" noChangeArrowheads="1"/>
          </p:cNvSpPr>
          <p:nvPr>
            <p:ph type="title"/>
          </p:nvPr>
        </p:nvSpPr>
        <p:spPr>
          <a:xfrm>
            <a:off x="4058948" y="452718"/>
            <a:ext cx="3479177" cy="1400530"/>
          </a:xfrm>
        </p:spPr>
        <p:txBody>
          <a:bodyPr>
            <a:normAutofit/>
          </a:bodyPr>
          <a:lstStyle/>
          <a:p>
            <a:pPr>
              <a:lnSpc>
                <a:spcPct val="90000"/>
              </a:lnSpc>
            </a:pPr>
            <a:r>
              <a:rPr lang="en-NZ" altLang="en-US" sz="3600"/>
              <a:t>Involves a few general rules</a:t>
            </a:r>
          </a:p>
        </p:txBody>
      </p:sp>
      <p:sp>
        <p:nvSpPr>
          <p:cNvPr id="215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1508" name="Picture 21507" descr="Light bulb on yellow background with sketched light beams and cord">
            <a:extLst>
              <a:ext uri="{FF2B5EF4-FFF2-40B4-BE49-F238E27FC236}">
                <a16:creationId xmlns:a16="http://schemas.microsoft.com/office/drawing/2014/main" id="{6BE05FED-4659-CF94-0F15-F434049374E3}"/>
              </a:ext>
            </a:extLst>
          </p:cNvPr>
          <p:cNvPicPr>
            <a:picLocks noChangeAspect="1"/>
          </p:cNvPicPr>
          <p:nvPr/>
        </p:nvPicPr>
        <p:blipFill>
          <a:blip r:embed="rId3"/>
          <a:srcRect l="55405" r="11147"/>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1516" name="Rectangle 2151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91FCD6FA-9A50-359F-1D22-1877B4C90C6D}"/>
              </a:ext>
            </a:extLst>
          </p:cNvPr>
          <p:cNvSpPr>
            <a:spLocks noGrp="1"/>
          </p:cNvSpPr>
          <p:nvPr>
            <p:ph idx="1"/>
          </p:nvPr>
        </p:nvSpPr>
        <p:spPr>
          <a:xfrm>
            <a:off x="4058212" y="2052918"/>
            <a:ext cx="3479177" cy="4195481"/>
          </a:xfrm>
        </p:spPr>
        <p:txBody>
          <a:bodyPr>
            <a:normAutofit/>
          </a:bodyPr>
          <a:lstStyle/>
          <a:p>
            <a:pPr>
              <a:defRPr/>
            </a:pPr>
            <a:r>
              <a:rPr lang="en-NZ"/>
              <a:t>If it </a:t>
            </a:r>
            <a:r>
              <a:rPr lang="en-NZ" err="1"/>
              <a:t>ain’t</a:t>
            </a:r>
            <a:r>
              <a:rPr lang="en-NZ"/>
              <a:t> broke, don’t fix it</a:t>
            </a:r>
          </a:p>
          <a:p>
            <a:pPr>
              <a:defRPr/>
            </a:pPr>
            <a:r>
              <a:rPr lang="en-NZ"/>
              <a:t>Once you know what works, do more of it</a:t>
            </a:r>
          </a:p>
          <a:p>
            <a:pPr>
              <a:defRPr/>
            </a:pPr>
            <a:r>
              <a:rPr lang="en-NZ"/>
              <a:t>If it doesn’t work, don’t do it again; do something different</a:t>
            </a:r>
          </a:p>
          <a:p>
            <a:pPr marL="0" indent="0">
              <a:buFont typeface="Wingdings" panose="05000000000000000000" pitchFamily="2" charset="2"/>
              <a:buNone/>
              <a:defRPr/>
            </a:pPr>
            <a:r>
              <a:rPr lang="en-NZ"/>
              <a:t>The goal of solution focused practice is for supervisees to continue to do what's working, and try new things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5608" name="Rectangle 2560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610" name="Rectangle 2560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12" name="Straight Connector 256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614" name="Picture 256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256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NZ"/>
          </a:p>
        </p:txBody>
      </p:sp>
      <p:sp>
        <p:nvSpPr>
          <p:cNvPr id="25602" name="Rectangle 2">
            <a:extLst>
              <a:ext uri="{FF2B5EF4-FFF2-40B4-BE49-F238E27FC236}">
                <a16:creationId xmlns:a16="http://schemas.microsoft.com/office/drawing/2014/main" id="{66263332-DE2D-50B5-EFDC-007197ADD321}"/>
              </a:ext>
            </a:extLst>
          </p:cNvPr>
          <p:cNvSpPr>
            <a:spLocks noGrp="1" noChangeArrowheads="1"/>
          </p:cNvSpPr>
          <p:nvPr>
            <p:ph type="title"/>
          </p:nvPr>
        </p:nvSpPr>
        <p:spPr>
          <a:xfrm>
            <a:off x="604646" y="804672"/>
            <a:ext cx="2641019" cy="5248656"/>
          </a:xfrm>
        </p:spPr>
        <p:txBody>
          <a:bodyPr anchor="ctr">
            <a:normAutofit/>
          </a:bodyPr>
          <a:lstStyle/>
          <a:p>
            <a:pPr algn="ctr" eaLnBrk="1" hangingPunct="1"/>
            <a:r>
              <a:rPr lang="en-US" altLang="en-US"/>
              <a:t>A focus on what is working</a:t>
            </a:r>
          </a:p>
        </p:txBody>
      </p:sp>
      <p:sp>
        <p:nvSpPr>
          <p:cNvPr id="25603" name="Rectangle 3">
            <a:extLst>
              <a:ext uri="{FF2B5EF4-FFF2-40B4-BE49-F238E27FC236}">
                <a16:creationId xmlns:a16="http://schemas.microsoft.com/office/drawing/2014/main" id="{48C281B0-CB8B-98A6-CC66-1572648451C4}"/>
              </a:ext>
            </a:extLst>
          </p:cNvPr>
          <p:cNvSpPr>
            <a:spLocks noGrp="1" noChangeArrowheads="1"/>
          </p:cNvSpPr>
          <p:nvPr>
            <p:ph idx="1"/>
          </p:nvPr>
        </p:nvSpPr>
        <p:spPr>
          <a:xfrm>
            <a:off x="3731895" y="804671"/>
            <a:ext cx="4799948" cy="5248657"/>
          </a:xfrm>
        </p:spPr>
        <p:txBody>
          <a:bodyPr anchor="ctr">
            <a:normAutofit/>
          </a:bodyPr>
          <a:lstStyle/>
          <a:p>
            <a:pPr eaLnBrk="1" hangingPunct="1"/>
            <a:r>
              <a:rPr lang="en-US" altLang="en-US"/>
              <a:t>When are things better?</a:t>
            </a:r>
          </a:p>
          <a:p>
            <a:pPr eaLnBrk="1" hangingPunct="1"/>
            <a:r>
              <a:rPr lang="en-US" altLang="en-US"/>
              <a:t>When is it working (even just a bit?)</a:t>
            </a:r>
          </a:p>
          <a:p>
            <a:pPr eaLnBrk="1" hangingPunct="1"/>
            <a:r>
              <a:rPr lang="en-US" altLang="en-US"/>
              <a:t>How are you doing that?</a:t>
            </a:r>
          </a:p>
          <a:p>
            <a:pPr eaLnBrk="1" hangingPunct="1"/>
            <a:r>
              <a:rPr lang="en-US" altLang="en-US"/>
              <a:t>Is sounds terrible – when are the times you feel like you handle it even a bit better?</a:t>
            </a:r>
          </a:p>
          <a:p>
            <a:pPr eaLnBrk="1" hangingPunct="1"/>
            <a:r>
              <a:rPr lang="en-US" altLang="en-US"/>
              <a:t>How does that make a difference?</a:t>
            </a:r>
          </a:p>
          <a:p>
            <a:pPr eaLnBrk="1" hangingPunct="1">
              <a:buFont typeface="Wingdings" panose="05000000000000000000" pitchFamily="2" charset="2"/>
              <a:buNone/>
            </a:pPr>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6632" name="Rectangle 2663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34" name="Rectangle 26633">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636" name="Straight Connector 26635">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638" name="Picture 26637">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26640"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NZ"/>
          </a:p>
        </p:txBody>
      </p:sp>
      <p:sp>
        <p:nvSpPr>
          <p:cNvPr id="26626" name="Rectangle 2">
            <a:extLst>
              <a:ext uri="{FF2B5EF4-FFF2-40B4-BE49-F238E27FC236}">
                <a16:creationId xmlns:a16="http://schemas.microsoft.com/office/drawing/2014/main" id="{238EAFEE-0D5B-072A-2360-C89EAC1E00D8}"/>
              </a:ext>
            </a:extLst>
          </p:cNvPr>
          <p:cNvSpPr>
            <a:spLocks noGrp="1" noChangeArrowheads="1"/>
          </p:cNvSpPr>
          <p:nvPr>
            <p:ph type="title"/>
          </p:nvPr>
        </p:nvSpPr>
        <p:spPr>
          <a:xfrm>
            <a:off x="604646" y="804672"/>
            <a:ext cx="2641019" cy="5248656"/>
          </a:xfrm>
        </p:spPr>
        <p:txBody>
          <a:bodyPr anchor="ctr">
            <a:normAutofit/>
          </a:bodyPr>
          <a:lstStyle/>
          <a:p>
            <a:pPr algn="ctr" eaLnBrk="1" hangingPunct="1"/>
            <a:r>
              <a:rPr lang="en-US" altLang="en-US"/>
              <a:t>A focus on future success</a:t>
            </a:r>
          </a:p>
        </p:txBody>
      </p:sp>
      <p:sp>
        <p:nvSpPr>
          <p:cNvPr id="26627" name="Rectangle 3">
            <a:extLst>
              <a:ext uri="{FF2B5EF4-FFF2-40B4-BE49-F238E27FC236}">
                <a16:creationId xmlns:a16="http://schemas.microsoft.com/office/drawing/2014/main" id="{0F9E332D-6891-192F-C457-4FFC116F342E}"/>
              </a:ext>
            </a:extLst>
          </p:cNvPr>
          <p:cNvSpPr>
            <a:spLocks noGrp="1" noChangeArrowheads="1"/>
          </p:cNvSpPr>
          <p:nvPr>
            <p:ph idx="1"/>
          </p:nvPr>
        </p:nvSpPr>
        <p:spPr>
          <a:xfrm>
            <a:off x="3731895" y="804671"/>
            <a:ext cx="4799948" cy="5248657"/>
          </a:xfrm>
        </p:spPr>
        <p:txBody>
          <a:bodyPr anchor="ctr">
            <a:normAutofit/>
          </a:bodyPr>
          <a:lstStyle/>
          <a:p>
            <a:pPr eaLnBrk="1" hangingPunct="1"/>
            <a:r>
              <a:rPr lang="en-US" altLang="en-US"/>
              <a:t>What will be the first sign to you that things are getting better?</a:t>
            </a:r>
          </a:p>
          <a:p>
            <a:pPr eaLnBrk="1" hangingPunct="1"/>
            <a:r>
              <a:rPr lang="en-US" altLang="en-US"/>
              <a:t>How do you want things to be?</a:t>
            </a:r>
          </a:p>
          <a:p>
            <a:pPr eaLnBrk="1" hangingPunct="1"/>
            <a:r>
              <a:rPr lang="en-US" altLang="en-US"/>
              <a:t>So when you are handling this the way you want to, what will be happening?</a:t>
            </a:r>
          </a:p>
          <a:p>
            <a:pPr eaLnBrk="1" hangingPunct="1"/>
            <a:r>
              <a:rPr lang="en-US" altLang="en-US"/>
              <a:t>What will you be doing differently?</a:t>
            </a:r>
          </a:p>
          <a:p>
            <a:pPr eaLnBrk="1" hangingPunct="1"/>
            <a:r>
              <a:rPr lang="en-US" altLang="en-US"/>
              <a:t>What will … notice that is different about you?</a:t>
            </a:r>
          </a:p>
          <a:p>
            <a:pPr eaLnBrk="1" hangingPunct="1"/>
            <a:r>
              <a:rPr lang="en-US" altLang="en-US"/>
              <a:t>Let’s imagine that this diffculty is solved.. What will be happening? How will you know?</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25E9C71-77F0-1F5F-BEC1-C26350B25407}"/>
              </a:ext>
            </a:extLst>
          </p:cNvPr>
          <p:cNvSpPr>
            <a:spLocks noGrp="1" noChangeArrowheads="1"/>
          </p:cNvSpPr>
          <p:nvPr>
            <p:ph type="title"/>
          </p:nvPr>
        </p:nvSpPr>
        <p:spPr/>
        <p:txBody>
          <a:bodyPr/>
          <a:lstStyle/>
          <a:p>
            <a:pPr eaLnBrk="1" hangingPunct="1"/>
            <a:r>
              <a:rPr lang="en-US" altLang="en-US" dirty="0"/>
              <a:t>Scaling questions</a:t>
            </a:r>
          </a:p>
        </p:txBody>
      </p:sp>
      <p:cxnSp>
        <p:nvCxnSpPr>
          <p:cNvPr id="27651" name="AutoShape 8">
            <a:extLst>
              <a:ext uri="{FF2B5EF4-FFF2-40B4-BE49-F238E27FC236}">
                <a16:creationId xmlns:a16="http://schemas.microsoft.com/office/drawing/2014/main" id="{9E635195-776E-91AD-F75D-276196089BCB}"/>
              </a:ext>
            </a:extLst>
          </p:cNvPr>
          <p:cNvCxnSpPr>
            <a:cxnSpLocks noChangeShapeType="1"/>
          </p:cNvCxnSpPr>
          <p:nvPr/>
        </p:nvCxnSpPr>
        <p:spPr bwMode="auto">
          <a:xfrm>
            <a:off x="1403350" y="3500438"/>
            <a:ext cx="61214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2" name="Text Box 9">
            <a:extLst>
              <a:ext uri="{FF2B5EF4-FFF2-40B4-BE49-F238E27FC236}">
                <a16:creationId xmlns:a16="http://schemas.microsoft.com/office/drawing/2014/main" id="{B2C5B9DB-F0F5-E1A5-3A47-E03985A13741}"/>
              </a:ext>
            </a:extLst>
          </p:cNvPr>
          <p:cNvSpPr txBox="1">
            <a:spLocks noChangeArrowheads="1"/>
          </p:cNvSpPr>
          <p:nvPr/>
        </p:nvSpPr>
        <p:spPr bwMode="auto">
          <a:xfrm>
            <a:off x="1311275" y="38084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0</a:t>
            </a:r>
          </a:p>
        </p:txBody>
      </p:sp>
      <p:sp>
        <p:nvSpPr>
          <p:cNvPr id="27653" name="Text Box 11">
            <a:extLst>
              <a:ext uri="{FF2B5EF4-FFF2-40B4-BE49-F238E27FC236}">
                <a16:creationId xmlns:a16="http://schemas.microsoft.com/office/drawing/2014/main" id="{BEAF5BE6-BEE4-60DD-EFB9-A9E44C34B4B1}"/>
              </a:ext>
            </a:extLst>
          </p:cNvPr>
          <p:cNvSpPr txBox="1">
            <a:spLocks noChangeArrowheads="1"/>
          </p:cNvSpPr>
          <p:nvPr/>
        </p:nvSpPr>
        <p:spPr bwMode="auto">
          <a:xfrm>
            <a:off x="7432675" y="36655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10</a:t>
            </a:r>
          </a:p>
        </p:txBody>
      </p:sp>
      <p:sp>
        <p:nvSpPr>
          <p:cNvPr id="27654" name="Text Box 13">
            <a:extLst>
              <a:ext uri="{FF2B5EF4-FFF2-40B4-BE49-F238E27FC236}">
                <a16:creationId xmlns:a16="http://schemas.microsoft.com/office/drawing/2014/main" id="{917EEDAF-F35B-CC60-E99B-1BD430EC8591}"/>
              </a:ext>
            </a:extLst>
          </p:cNvPr>
          <p:cNvSpPr txBox="1">
            <a:spLocks noChangeArrowheads="1"/>
          </p:cNvSpPr>
          <p:nvPr/>
        </p:nvSpPr>
        <p:spPr bwMode="auto">
          <a:xfrm>
            <a:off x="4192588" y="37369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5</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653&quot;&gt;&lt;object type=&quot;3&quot; unique_id=&quot;10654&quot;&gt;&lt;property id=&quot;20148&quot; value=&quot;5&quot;/&gt;&lt;property id=&quot;20300&quot; value=&quot;Slide 1 - &amp;quot;Solution focused / strengths based practice&amp;quot;&quot;/&gt;&lt;property id=&quot;20307&quot; value=&quot;256&quot;/&gt;&lt;/object&gt;&lt;object type=&quot;3&quot; unique_id=&quot;10655&quot;&gt;&lt;property id=&quot;20148&quot; value=&quot;5&quot;/&gt;&lt;property id=&quot;20300&quot; value=&quot;Slide 2&quot;/&gt;&lt;property id=&quot;20307&quot; value=&quot;258&quot;/&gt;&lt;/object&gt;&lt;object type=&quot;3&quot; unique_id=&quot;10656&quot;&gt;&lt;property id=&quot;20148&quot; value=&quot;5&quot;/&gt;&lt;property id=&quot;20300&quot; value=&quot;Slide 3&quot;/&gt;&lt;property id=&quot;20307&quot; value=&quot;259&quot;/&gt;&lt;/object&gt;&lt;object type=&quot;3&quot; unique_id=&quot;10657&quot;&gt;&lt;property id=&quot;20148&quot; value=&quot;5&quot;/&gt;&lt;property id=&quot;20300&quot; value=&quot;Slide 4&quot;/&gt;&lt;property id=&quot;20307&quot; value=&quot;260&quot;/&gt;&lt;/object&gt;&lt;object type=&quot;3&quot; unique_id=&quot;10658&quot;&gt;&lt;property id=&quot;20148&quot; value=&quot;5&quot;/&gt;&lt;property id=&quot;20300&quot; value=&quot;Slide 5 - &amp;quot;Quote: John DeFrain&amp;quot;&quot;/&gt;&lt;property id=&quot;20307&quot; value=&quot;262&quot;/&gt;&lt;/object&gt;&lt;object type=&quot;3&quot; unique_id=&quot;10659&quot;&gt;&lt;property id=&quot;20148&quot; value=&quot;5&quot;/&gt;&lt;property id=&quot;20300&quot; value=&quot;Slide 6 - &amp;quot;Fundamental Assumptions of the Approach&amp;quot;&quot;/&gt;&lt;property id=&quot;20307&quot; value=&quot;257&quot;/&gt;&lt;/object&gt;&lt;object type=&quot;3&quot; unique_id=&quot;10660&quot;&gt;&lt;property id=&quot;20148&quot; value=&quot;5&quot;/&gt;&lt;property id=&quot;20300&quot; value=&quot;Slide 7 - &amp;quot;2.&amp;quot;&quot;/&gt;&lt;property id=&quot;20307&quot; value=&quot;263&quot;/&gt;&lt;/object&gt;&lt;object type=&quot;3&quot; unique_id=&quot;10661&quot;&gt;&lt;property id=&quot;20148&quot; value=&quot;5&quot;/&gt;&lt;property id=&quot;20300&quot; value=&quot;Slide 8 - &amp;quot;3.&amp;quot;&quot;/&gt;&lt;property id=&quot;20307&quot; value=&quot;264&quot;/&gt;&lt;/object&gt;&lt;object type=&quot;3&quot; unique_id=&quot;10662&quot;&gt;&lt;property id=&quot;20148&quot; value=&quot;5&quot;/&gt;&lt;property id=&quot;20300&quot; value=&quot;Slide 9 - &amp;quot;4.&amp;quot;&quot;/&gt;&lt;property id=&quot;20307&quot; value=&quot;265&quot;/&gt;&lt;/object&gt;&lt;object type=&quot;3&quot; unique_id=&quot;10663&quot;&gt;&lt;property id=&quot;20148&quot; value=&quot;5&quot;/&gt;&lt;property id=&quot;20300&quot; value=&quot;Slide 10 - &amp;quot;5.&amp;quot;&quot;/&gt;&lt;property id=&quot;20307&quot; value=&quot;266&quot;/&gt;&lt;/object&gt;&lt;object type=&quot;3&quot; unique_id=&quot;10664&quot;&gt;&lt;property id=&quot;20148&quot; value=&quot;5&quot;/&gt;&lt;property id=&quot;20300&quot; value=&quot;Slide 11 - &amp;quot;6.&amp;quot;&quot;/&gt;&lt;property id=&quot;20307&quot; value=&quot;267&quot;/&gt;&lt;/object&gt;&lt;object type=&quot;3&quot; unique_id=&quot;10665&quot;&gt;&lt;property id=&quot;20148&quot; value=&quot;5&quot;/&gt;&lt;property id=&quot;20300&quot; value=&quot;Slide 12 - &amp;quot;7.&amp;quot;&quot;/&gt;&lt;property id=&quot;20307&quot; value=&quot;268&quot;/&gt;&lt;/object&gt;&lt;object type=&quot;3&quot; unique_id=&quot;10666&quot;&gt;&lt;property id=&quot;20148&quot; value=&quot;5&quot;/&gt;&lt;property id=&quot;20300&quot; value=&quot;Slide 13 - &amp;quot;8.&amp;quot;&quot;/&gt;&lt;property id=&quot;20307&quot; value=&quot;269&quot;/&gt;&lt;/object&gt;&lt;object type=&quot;3&quot; unique_id=&quot;10667&quot;&gt;&lt;property id=&quot;20148&quot; value=&quot;5&quot;/&gt;&lt;property id=&quot;20300&quot; value=&quot;Slide 14 - &amp;quot;9.&amp;quot;&quot;/&gt;&lt;property id=&quot;20307&quot; value=&quot;270&quot;/&gt;&lt;/object&gt;&lt;object type=&quot;3&quot; unique_id=&quot;10668&quot;&gt;&lt;property id=&quot;20148&quot; value=&quot;5&quot;/&gt;&lt;property id=&quot;20300&quot; value=&quot;Slide 15 - &amp;quot;10.&amp;quot;&quot;/&gt;&lt;property id=&quot;20307&quot; value=&quot;271&quot;/&gt;&lt;/object&gt;&lt;object type=&quot;3&quot; unique_id=&quot;10669&quot;&gt;&lt;property id=&quot;20148&quot; value=&quot;5&quot;/&gt;&lt;property id=&quot;20300&quot; value=&quot;Slide 16 - &amp;quot;11.&amp;quot;&quot;/&gt;&lt;property id=&quot;20307&quot; value=&quot;272&quot;/&gt;&lt;/object&gt;&lt;object type=&quot;3&quot; unique_id=&quot;10670&quot;&gt;&lt;property id=&quot;20148&quot; value=&quot;5&quot;/&gt;&lt;property id=&quot;20300&quot; value=&quot;Slide 17 - &amp;quot;12.&amp;quot;&quot;/&gt;&lt;property id=&quot;20307&quot; value=&quot;273&quot;/&gt;&lt;/object&gt;&lt;object type=&quot;3&quot; unique_id=&quot;10671&quot;&gt;&lt;property id=&quot;20148&quot; value=&quot;5&quot;/&gt;&lt;property id=&quot;20300&quot; value=&quot;Slide 18 - &amp;quot;13.&amp;quot;&quot;/&gt;&lt;property id=&quot;20307&quot; value=&quot;274&quot;/&gt;&lt;/object&gt;&lt;object type=&quot;3&quot; unique_id=&quot;10672&quot;&gt;&lt;property id=&quot;20148&quot; value=&quot;5&quot;/&gt;&lt;property id=&quot;20300&quot; value=&quot;Slide 19 - &amp;quot;14.&amp;quot;&quot;/&gt;&lt;property id=&quot;20307&quot; value=&quot;275&quot;/&gt;&lt;/object&gt;&lt;object type=&quot;3&quot; unique_id=&quot;10673&quot;&gt;&lt;property id=&quot;20148&quot; value=&quot;5&quot;/&gt;&lt;property id=&quot;20300&quot; value=&quot;Slide 20 - &amp;quot;How does this person want things to be different?&amp;quot;&quot;/&gt;&lt;property id=&quot;20307&quot; value=&quot;276&quot;/&gt;&lt;/object&gt;&lt;object type=&quot;3&quot; unique_id=&quot;10674&quot;&gt;&lt;property id=&quot;20148&quot; value=&quot;5&quot;/&gt;&lt;property id=&quot;20300&quot; value=&quot;Slide 21 - &amp;quot;When is it working? Not  What’s the problem?&amp;quot;&quot;/&gt;&lt;property id=&quot;20307&quot; value=&quot;277&quot;/&gt;&lt;/object&gt;&lt;object type=&quot;3&quot; unique_id=&quot;10675&quot;&gt;&lt;property id=&quot;20148&quot; value=&quot;5&quot;/&gt;&lt;property id=&quot;20300&quot; value=&quot;Slide 22 - &amp;quot;How do we want things to be? Not  what needs to change?&amp;quot;&quot;/&gt;&lt;property id=&quot;20307&quot; value=&quot;278&quot;/&gt;&lt;/object&gt;&lt;object type=&quot;3&quot; unique_id=&quot;10676&quot;&gt;&lt;property id=&quot;20148&quot; value=&quot;5&quot;/&gt;&lt;property id=&quot;20300&quot; value=&quot;Slide 23 - &amp;quot;A focus on what is working&amp;quot;&quot;/&gt;&lt;property id=&quot;20307&quot; value=&quot;279&quot;/&gt;&lt;/object&gt;&lt;object type=&quot;3&quot; unique_id=&quot;10677&quot;&gt;&lt;property id=&quot;20148&quot; value=&quot;5&quot;/&gt;&lt;property id=&quot;20300&quot; value=&quot;Slide 24 - &amp;quot;A focus on future success&amp;quot;&quot;/&gt;&lt;property id=&quot;20307&quot; value=&quot;280&quot;/&gt;&lt;/object&gt;&lt;object type=&quot;3&quot; unique_id=&quot;10678&quot;&gt;&lt;property id=&quot;20148&quot; value=&quot;5&quot;/&gt;&lt;property id=&quot;20300&quot; value=&quot;Slide 25 - &amp;quot;Assuming movement and change&amp;quot;&quot;/&gt;&lt;property id=&quot;20307&quot; value=&quot;281&quot;/&gt;&lt;/object&gt;&lt;object type=&quot;3&quot; unique_id=&quot;10679&quot;&gt;&lt;property id=&quot;20148&quot; value=&quot;5&quot;/&gt;&lt;property id=&quot;20300&quot; value=&quot;Slide 26 - &amp;quot;Constructing views of competence&amp;quot;&quot;/&gt;&lt;property id=&quot;20307&quot; value=&quot;283&quot;/&gt;&lt;/object&gt;&lt;object type=&quot;3&quot; unique_id=&quot;10680&quot;&gt;&lt;property id=&quot;20148&quot; value=&quot;5&quot;/&gt;&lt;property id=&quot;20300&quot; value=&quot;Slide 27 - &amp;quot;A. Setting the agenda&amp;quot;&quot;/&gt;&lt;property id=&quot;20307&quot; value=&quot;282&quot;/&gt;&lt;/object&gt;&lt;object type=&quot;3&quot; unique_id=&quot;10681&quot;&gt;&lt;property id=&quot;20148&quot; value=&quot;5&quot;/&gt;&lt;property id=&quot;20300&quot; value=&quot;Slide 28 - &amp;quot;B. Identifying strengths, resilience and coping&amp;quot;&quot;/&gt;&lt;property id=&quot;20307&quot; value=&quot;284&quot;/&gt;&lt;/object&gt;&lt;object type=&quot;3&quot; unique_id=&quot;10682&quot;&gt;&lt;property id=&quot;20148&quot; value=&quot;5&quot;/&gt;&lt;property id=&quot;20300&quot; value=&quot;Slide 29&quot;/&gt;&lt;property id=&quot;20307&quot; value=&quot;285&quot;/&gt;&lt;/object&gt;&lt;object type=&quot;3&quot; unique_id=&quot;10683&quot;&gt;&lt;property id=&quot;20148&quot; value=&quot;5&quot;/&gt;&lt;property id=&quot;20300&quot; value=&quot;Slide 30 - &amp;quot;C. Developing goals – the future without the problem.&amp;quot;&quot;/&gt;&lt;property id=&quot;20307&quot; value=&quot;286&quot;/&gt;&lt;/object&gt;&lt;object type=&quot;3&quot; unique_id=&quot;10684&quot;&gt;&lt;property id=&quot;20148&quot; value=&quot;5&quot;/&gt;&lt;property id=&quot;20300&quot; value=&quot;Slide 31&quot;/&gt;&lt;property id=&quot;20307&quot; value=&quot;287&quot;/&gt;&lt;/object&gt;&lt;object type=&quot;3&quot; unique_id=&quot;10685&quot;&gt;&lt;property id=&quot;20148&quot; value=&quot;5&quot;/&gt;&lt;property id=&quot;20300&quot; value=&quot;Slide 32 - &amp;quot;D. Pieces of the miracle already happening (Exceptions)&amp;quot;&quot;/&gt;&lt;property id=&quot;20307&quot; value=&quot;288&quot;/&gt;&lt;/object&gt;&lt;object type=&quot;3&quot; unique_id=&quot;10686&quot;&gt;&lt;property id=&quot;20148&quot; value=&quot;5&quot;/&gt;&lt;property id=&quot;20300&quot; value=&quot;Slide 33 - &amp;quot;E. Scaling questions&amp;quot;&quot;/&gt;&lt;property id=&quot;20307&quot; value=&quot;289&quot;/&gt;&lt;/object&gt;&lt;object type=&quot;3&quot; unique_id=&quot;10687&quot;&gt;&lt;property id=&quot;20148&quot; value=&quot;5&quot;/&gt;&lt;property id=&quot;20300&quot; value=&quot;Slide 34 - &amp;quot;F. Summarising the session&amp;quot;&quot;/&gt;&lt;property id=&quot;20307&quot; value=&quot;290&quot;/&gt;&lt;/object&gt;&lt;object type=&quot;3&quot; unique_id=&quot;10688&quot;&gt;&lt;property id=&quot;20148&quot; value=&quot;5&quot;/&gt;&lt;property id=&quot;20300&quot; value=&quot;Slide 35 - &amp;quot;G. Tasks – working towards the solution continuing&amp;quot;&quot;/&gt;&lt;property id=&quot;20307&quot; value=&quot;291&quot;/&gt;&lt;/object&gt;&lt;object type=&quot;3&quot; unique_id=&quot;10689&quot;&gt;&lt;property id=&quot;20148&quot; value=&quot;5&quot;/&gt;&lt;property id=&quot;20300&quot; value=&quot;Slide 36 - &amp;quot;Second and subsequent sessions E.A.R.S.&amp;quot;&quot;/&gt;&lt;property id=&quot;20307&quot; value=&quot;292&quot;/&gt;&lt;/object&gt;&lt;/object&gt;&lt;object type=&quot;8&quot; unique_id=&quot;10727&quot;&gt;&lt;/object&gt;&lt;/object&gt;&lt;/database&gt;"/>
  <p:tag name="MMPROD_NEXTUNIQUEID" val="10012"/>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Document" ma:contentTypeID="0x010100F9E5406042B6D74281C386E82A9DE68400D818AB4205238740B9841BF5F2E070DF" ma:contentTypeVersion="78" ma:contentTypeDescription="Create a new document." ma:contentTypeScope="" ma:versionID="cb51e943e63bc6fbafe5aafe0f4d1f4e">
  <xsd:schema xmlns:xsd="http://www.w3.org/2001/XMLSchema" xmlns:xs="http://www.w3.org/2001/XMLSchema" xmlns:p="http://schemas.microsoft.com/office/2006/metadata/properties" xmlns:ns2="c150b595-addc-4a5f-a362-76477efe2a60" xmlns:ns3="4f9c820c-e7e2-444d-97ee-45f2b3485c1d" xmlns:ns4="15ffb055-6eb4-45a1-bc20-bf2ac0d420da" xmlns:ns5="725c79e5-42ce-4aa0-ac78-b6418001f0d2" xmlns:ns6="c91a514c-9034-4fa3-897a-8352025b26ed" xmlns:ns7="03defcac-0f78-428e-831b-ef4deed1ee9d" xmlns:ns8="a8532c99-053d-4609-b0f3-590a322aae29" targetNamespace="http://schemas.microsoft.com/office/2006/metadata/properties" ma:root="true" ma:fieldsID="56f62b50b42aeb2b132e389848d9f089" ns2:_="" ns3:_="" ns4:_="" ns5:_="" ns6:_="" ns7:_="" ns8:_="">
    <xsd:import namespace="c150b595-addc-4a5f-a362-76477efe2a60"/>
    <xsd:import namespace="4f9c820c-e7e2-444d-97ee-45f2b3485c1d"/>
    <xsd:import namespace="15ffb055-6eb4-45a1-bc20-bf2ac0d420da"/>
    <xsd:import namespace="725c79e5-42ce-4aa0-ac78-b6418001f0d2"/>
    <xsd:import namespace="c91a514c-9034-4fa3-897a-8352025b26ed"/>
    <xsd:import namespace="03defcac-0f78-428e-831b-ef4deed1ee9d"/>
    <xsd:import namespace="a8532c99-053d-4609-b0f3-590a322aae29"/>
    <xsd:element name="properties">
      <xsd:complexType>
        <xsd:sequence>
          <xsd:element name="documentManagement">
            <xsd:complexType>
              <xsd:all>
                <xsd:element ref="ns2:e901982cccc34bcfb7ea5c390587ecf2" minOccurs="0"/>
                <xsd:element ref="ns2:TaxCatchAll"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7:Priority" minOccurs="0"/>
                <xsd:element ref="ns2:NMITProgramme" minOccurs="0"/>
                <xsd:element ref="ns2:NMITArea" minOccurs="0"/>
                <xsd:element ref="ns2:NMITGroup" minOccurs="0"/>
                <xsd:element ref="ns2:NMITCourse" minOccurs="0"/>
                <xsd:element ref="ns2:NMITCourseCode" minOccurs="0"/>
                <xsd:element ref="ns2:Moderation" minOccurs="0"/>
                <xsd:element ref="ns2:CourseStatus" minOccurs="0"/>
                <xsd:element ref="ns8:MediaServiceMetadata" minOccurs="0"/>
                <xsd:element ref="ns8:MediaServiceFastMetadata" minOccurs="0"/>
                <xsd:element ref="ns8:of760f40dbcf4641bc337cc18ad19c9c" minOccurs="0"/>
                <xsd:element ref="ns8:MediaServiceAutoKeyPoints" minOccurs="0"/>
                <xsd:element ref="ns8:MediaServiceKeyPoints" minOccurs="0"/>
                <xsd:element ref="ns8:MediaServiceAutoTags" minOccurs="0"/>
                <xsd:element ref="ns8:MediaServiceOCR" minOccurs="0"/>
                <xsd:element ref="ns8:MediaServiceGenerationTime" minOccurs="0"/>
                <xsd:element ref="ns8:MediaServiceEventHashCode" minOccurs="0"/>
                <xsd:element ref="ns8:MediaServiceDateTaken" minOccurs="0"/>
                <xsd:element ref="ns8:lcf76f155ced4ddcb4097134ff3c332f" minOccurs="0"/>
                <xsd:element ref="ns8:MediaLengthInSeconds" minOccurs="0"/>
                <xsd:element ref="ns2:SharedWithUsers" minOccurs="0"/>
                <xsd:element ref="ns2:SharedWithDetails" minOccurs="0"/>
                <xsd:element ref="ns8:MediaServiceLocation" minOccurs="0"/>
                <xsd:element ref="ns8:MediaServiceSearchProperties" minOccurs="0"/>
                <xsd:element ref="ns8:MediaServiceObjectDetectorVersions" minOccurs="0"/>
                <xsd:element ref="ns2:SetLabel" minOccurs="0"/>
                <xsd:element ref="ns2:Override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0b595-addc-4a5f-a362-76477efe2a60" elementFormDefault="qualified">
    <xsd:import namespace="http://schemas.microsoft.com/office/2006/documentManagement/types"/>
    <xsd:import namespace="http://schemas.microsoft.com/office/infopath/2007/PartnerControls"/>
    <xsd:element name="e901982cccc34bcfb7ea5c390587ecf2" ma:index="8" nillable="true" ma:taxonomy="true" ma:internalName="e901982cccc34bcfb7ea5c390587ecf2" ma:taxonomyFieldName="Programmes" ma:displayName="Programmes" ma:readOnly="false" ma:default="" ma:fieldId="{e901982c-ccc3-4bcf-b7ea-5c390587ecf2}" ma:taxonomyMulti="true" ma:sspId="aff2368f-06c5-4ec1-815f-ee39fb0e2878" ma:termSetId="af591397-c2e0-4ccc-8a35-a6b970e25d4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b647b82-6557-45cd-ab9b-7681785baef8}" ma:internalName="TaxCatchAll" ma:showField="CatchAllData" ma:web="c150b595-addc-4a5f-a362-76477efe2a60">
      <xsd:complexType>
        <xsd:complexContent>
          <xsd:extension base="dms:MultiChoiceLookup">
            <xsd:sequence>
              <xsd:element name="Value" type="dms:Lookup" maxOccurs="unbounded" minOccurs="0" nillable="true"/>
            </xsd:sequence>
          </xsd:extension>
        </xsd:complexContent>
      </xsd:complexType>
    </xsd:element>
    <xsd:element name="NMITProgramme" ma:index="42" nillable="true" ma:displayName="Programme" ma:hidden="true" ma:internalName="NMITProgramme" ma:readOnly="false">
      <xsd:simpleType>
        <xsd:restriction base="dms:Text">
          <xsd:maxLength value="255"/>
        </xsd:restriction>
      </xsd:simpleType>
    </xsd:element>
    <xsd:element name="NMITArea" ma:index="43" nillable="true" ma:displayName="Area" ma:default="NA" ma:hidden="true" ma:indexed="true" ma:internalName="NMITArea">
      <xsd:simpleType>
        <xsd:restriction base="dms:Text">
          <xsd:maxLength value="255"/>
        </xsd:restriction>
      </xsd:simpleType>
    </xsd:element>
    <xsd:element name="NMITGroup" ma:index="44" nillable="true" ma:displayName="Group" ma:hidden="true" ma:indexed="true" ma:internalName="NMITGroup" ma:readOnly="false">
      <xsd:simpleType>
        <xsd:restriction base="dms:Text">
          <xsd:maxLength value="255"/>
        </xsd:restriction>
      </xsd:simpleType>
    </xsd:element>
    <xsd:element name="NMITCourse" ma:index="45" nillable="true" ma:displayName="Course" ma:default="NA" ma:hidden="true" ma:indexed="true" ma:internalName="NMITCourse">
      <xsd:simpleType>
        <xsd:restriction base="dms:Text">
          <xsd:maxLength value="255"/>
        </xsd:restriction>
      </xsd:simpleType>
    </xsd:element>
    <xsd:element name="NMITCourseCode" ma:index="46" nillable="true" ma:displayName="Course Code" ma:hidden="true" ma:indexed="true" ma:internalName="NMITCourseCode" ma:readOnly="false">
      <xsd:simpleType>
        <xsd:restriction base="dms:Text">
          <xsd:maxLength value="255"/>
        </xsd:restriction>
      </xsd:simpleType>
    </xsd:element>
    <xsd:element name="Moderation" ma:index="48" nillable="true" ma:displayName="Moderation" ma:default="0" ma:indexed="true" ma:internalName="Moderation">
      <xsd:simpleType>
        <xsd:restriction base="dms:Boolean"/>
      </xsd:simpleType>
    </xsd:element>
    <xsd:element name="CourseStatus" ma:index="49" nillable="true" ma:displayName="Course Status" ma:default="NA" ma:format="Dropdown" ma:hidden="true" ma:indexed="true" ma:internalName="CourseStatus">
      <xsd:simpleType>
        <xsd:restriction base="dms:Choice">
          <xsd:enumeration value="Active"/>
          <xsd:enumeration value="Expiring"/>
          <xsd:enumeration value="Discontinued"/>
          <xsd:enumeration value="NA"/>
        </xsd:restriction>
      </xsd:simpleType>
    </xsd:element>
    <xsd:element name="SharedWithUsers" ma:index="6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5" nillable="true" ma:displayName="Shared With Details" ma:internalName="SharedWithDetails" ma:readOnly="true">
      <xsd:simpleType>
        <xsd:restriction base="dms:Note">
          <xsd:maxLength value="255"/>
        </xsd:restriction>
      </xsd:simpleType>
    </xsd:element>
    <xsd:element name="SetLabel" ma:index="69" nillable="true" ma:displayName="Set Label" ma:default="D03M" ma:hidden="true" ma:internalName="SetLabel">
      <xsd:simpleType>
        <xsd:restriction base="dms:Text">
          <xsd:maxLength value="255"/>
        </xsd:restriction>
      </xsd:simpleType>
    </xsd:element>
    <xsd:element name="OverrideLabel" ma:index="70" nillable="true" ma:displayName="Override Label" ma:hidden="true"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0" nillable="true" ma:displayName="Document Type" ma:format="Dropdown" ma:hidden="true" ma:internalName="DocumentType" ma:readOnly="false">
      <xsd:simpleType>
        <xsd:restriction base="dms:Choice">
          <xsd:enumeration value="APPLICATION, certificate, consent related"/>
          <xsd:enumeration value="BUDGET"/>
          <xsd:enumeration value="BUSINESS DEVELOPMENT, Business case, Business Planning"/>
          <xsd:enumeration value="CONTRACT, Variation, Agreement"/>
          <xsd:enumeration value="CORRESPONDENCE"/>
          <xsd:enumeration value="DRAWING, Plan, Map"/>
          <xsd:enumeration value="EMPLOYMENT related"/>
          <xsd:enumeration value="ENROLMENTS"/>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ROGRAMME DEVELOPMENT"/>
          <xsd:enumeration value="PUBLICATION material"/>
          <xsd:enumeration value="PURCHASING related"/>
          <xsd:enumeration value="QUALIFICATIONS, transcripts, results"/>
          <xsd:enumeration value="REPORT, or planning related"/>
          <xsd:enumeration value="RULES, Policy, Bylaw, procedure"/>
          <xsd:enumeration value="SERVICE REQUEST related"/>
          <xsd:enumeration value="SPECIFICATION or standard"/>
          <xsd:enumeration value="STUDENT related"/>
          <xsd:enumeration value="SUPPLIER PRODUCT Info"/>
          <xsd:enumeration value="TEACHING RESOURCES"/>
          <xsd:enumeration value="TEMPLATE, Checklist or Form"/>
        </xsd:restriction>
      </xsd:simpleType>
    </xsd:element>
    <xsd:element name="Narrative" ma:index="12" nillable="true" ma:displayName="Narrative" ma:internalName="Narrative" ma:readOnly="false">
      <xsd:simpleType>
        <xsd:restriction base="dms:Note">
          <xsd:maxLength value="255"/>
        </xsd:restriction>
      </xsd:simpleType>
    </xsd:element>
    <xsd:element name="Subactivity" ma:index="14" nillable="true" ma:displayName="Subactivity" ma:default="NA" ma:hidden="true" ma:indexed="true" ma:internalName="Subactivity" ma:readOnly="false">
      <xsd:simpleType>
        <xsd:restriction base="dms:Text">
          <xsd:maxLength value="255"/>
        </xsd:restriction>
      </xsd:simpleType>
    </xsd:element>
    <xsd:element name="Case" ma:index="15" nillable="true" ma:displayName="Case" ma:default="NA" ma:hidden="true" ma:internalName="Case" ma:readOnly="false">
      <xsd:simpleType>
        <xsd:restriction base="dms:Text">
          <xsd:maxLength value="255"/>
        </xsd:restriction>
      </xsd:simpleType>
    </xsd:element>
    <xsd:element name="RelatedPeople" ma:index="16"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7" nillable="true" ma:displayName="Category 1" ma:default="NA" ma:hidden="true" ma:internalName="CategoryName" ma:readOnly="false">
      <xsd:simpleType>
        <xsd:restriction base="dms:Text">
          <xsd:maxLength value="255"/>
        </xsd:restriction>
      </xsd:simpleType>
    </xsd:element>
    <xsd:element name="CategoryValue" ma:index="18" nillable="true" ma:displayName="Category 2" ma:default="NA" ma:hidden="true" ma:internalName="CategoryValue" ma:readOnly="false">
      <xsd:simpleType>
        <xsd:restriction base="dms:Text">
          <xsd:maxLength value="255"/>
        </xsd:restriction>
      </xsd:simpleType>
    </xsd:element>
    <xsd:element name="BusinessValue" ma:index="19" nillable="true" ma:displayName="Business Value" ma:hidden="true" ma:internalName="BusinessValue" ma:readOnly="false">
      <xsd:simpleType>
        <xsd:restriction base="dms:Text">
          <xsd:maxLength value="255"/>
        </xsd:restriction>
      </xsd:simpleType>
    </xsd:element>
    <xsd:element name="FunctionGroup" ma:index="20" nillable="true" ma:displayName="Function Group" ma:default="Education" ma:hidden="true" ma:internalName="FunctionGroup" ma:readOnly="false">
      <xsd:simpleType>
        <xsd:restriction base="dms:Text">
          <xsd:maxLength value="255"/>
        </xsd:restriction>
      </xsd:simpleType>
    </xsd:element>
    <xsd:element name="Function" ma:index="21" nillable="true" ma:displayName="Function" ma:default="Academic Delivery" ma:hidden="true" ma:internalName="Function" ma:readOnly="false">
      <xsd:simpleType>
        <xsd:restriction base="dms:Text">
          <xsd:maxLength value="255"/>
        </xsd:restriction>
      </xsd:simpleType>
    </xsd:element>
    <xsd:element name="PRAType" ma:index="22" nillable="true" ma:displayName="PRA Type" ma:default="Doc" ma:indexed="true" ma:internalName="PRAType">
      <xsd:simpleType>
        <xsd:restriction base="dms:Text">
          <xsd:maxLength value="255"/>
        </xsd:restriction>
      </xsd:simpleType>
    </xsd:element>
    <xsd:element name="PRADate1" ma:index="23" nillable="true" ma:displayName="PRA Date 1" ma:format="DateOnly" ma:hidden="true" ma:internalName="PRADate1" ma:readOnly="false">
      <xsd:simpleType>
        <xsd:restriction base="dms:DateTime"/>
      </xsd:simpleType>
    </xsd:element>
    <xsd:element name="PRADate2" ma:index="24" nillable="true" ma:displayName="PRA Date 2" ma:format="DateOnly" ma:hidden="true" ma:internalName="PRADate2" ma:readOnly="false">
      <xsd:simpleType>
        <xsd:restriction base="dms:DateTime"/>
      </xsd:simpleType>
    </xsd:element>
    <xsd:element name="PRADate3" ma:index="25" nillable="true" ma:displayName="PRA Date 3" ma:format="DateOnly" ma:hidden="true" ma:internalName="PRADate3" ma:readOnly="false">
      <xsd:simpleType>
        <xsd:restriction base="dms:DateTime"/>
      </xsd:simpleType>
    </xsd:element>
    <xsd:element name="PRADateDisposal" ma:index="26" nillable="true" ma:displayName="PRA Date Disposal" ma:format="DateOnly" ma:hidden="true" ma:internalName="PRADateDisposal" ma:readOnly="false">
      <xsd:simpleType>
        <xsd:restriction base="dms:DateTime"/>
      </xsd:simpleType>
    </xsd:element>
    <xsd:element name="PRADateTrigger" ma:index="27" nillable="true" ma:displayName="PRA Date Trigger" ma:format="DateOnly" ma:hidden="true" ma:internalName="PRADateTrigger" ma:readOnly="false">
      <xsd:simpleType>
        <xsd:restriction base="dms:DateTime"/>
      </xsd:simpleType>
    </xsd:element>
    <xsd:element name="PRAText1" ma:index="28" nillable="true" ma:displayName="PRA Text 1" ma:hidden="true" ma:internalName="PRAText1" ma:readOnly="false">
      <xsd:simpleType>
        <xsd:restriction base="dms:Text">
          <xsd:maxLength value="255"/>
        </xsd:restriction>
      </xsd:simpleType>
    </xsd:element>
    <xsd:element name="PRAText2" ma:index="29" nillable="true" ma:displayName="PRA Text 2" ma:hidden="true" ma:internalName="PRAText2" ma:readOnly="false">
      <xsd:simpleType>
        <xsd:restriction base="dms:Text">
          <xsd:maxLength value="255"/>
        </xsd:restriction>
      </xsd:simpleType>
    </xsd:element>
    <xsd:element name="PRAText3" ma:index="30" nillable="true" ma:displayName="PRA Text 3" ma:hidden="true" ma:internalName="PRAText3" ma:readOnly="false">
      <xsd:simpleType>
        <xsd:restriction base="dms:Text">
          <xsd:maxLength value="255"/>
        </xsd:restriction>
      </xsd:simpleType>
    </xsd:element>
    <xsd:element name="PRAText4" ma:index="31" nillable="true" ma:displayName="PRA Text 4" ma:hidden="true" ma:internalName="PRAText4" ma:readOnly="false">
      <xsd:simpleType>
        <xsd:restriction base="dms:Text">
          <xsd:maxLength value="255"/>
        </xsd:restriction>
      </xsd:simpleType>
    </xsd:element>
    <xsd:element name="PRAText5" ma:index="32" nillable="true" ma:displayName="PRA Text 5" ma:hidden="true" ma:internalName="PRAText5" ma:readOnly="false">
      <xsd:simpleType>
        <xsd:restriction base="dms:Text">
          <xsd:maxLength value="255"/>
        </xsd:restriction>
      </xsd:simpleType>
    </xsd:element>
    <xsd:element name="AggregationStatus" ma:index="33"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4" nillable="true" ma:displayName="Project" ma:default="NA" ma:hidden="true" ma:internalName="Project" ma:readOnly="false">
      <xsd:simpleType>
        <xsd:restriction base="dms:Text">
          <xsd:maxLength value="255"/>
        </xsd:restriction>
      </xsd:simpleType>
    </xsd:element>
    <xsd:element name="Activity" ma:index="35" nillable="true" ma:displayName="Activity" ma:default="Course Deliver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1" nillable="true" ma:displayName="Key Words" ma:hidden="true" ma:internalName="KeyWords" ma:readOnly="false">
      <xsd:simpleType>
        <xsd:restriction base="dms:Note"/>
      </xsd:simpleType>
    </xsd:element>
    <xsd:element name="SecurityClassification" ma:index="13"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6"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7" nillable="true" ma:displayName="Channel" ma:default="NA" ma:hidden="true" ma:internalName="Channel" ma:readOnly="false">
      <xsd:simpleType>
        <xsd:restriction base="dms:Text">
          <xsd:maxLength value="255"/>
        </xsd:restriction>
      </xsd:simpleType>
    </xsd:element>
    <xsd:element name="Team" ma:index="38" nillable="true" ma:displayName="Team" ma:default="" ma:hidden="true" ma:internalName="Team" ma:readOnly="false">
      <xsd:simpleType>
        <xsd:restriction base="dms:Text">
          <xsd:maxLength value="255"/>
        </xsd:restriction>
      </xsd:simpleType>
    </xsd:element>
    <xsd:element name="Level2" ma:index="39" nillable="true" ma:displayName="Level2" ma:default="NA" ma:hidden="true" ma:internalName="Level2" ma:readOnly="false">
      <xsd:simpleType>
        <xsd:restriction base="dms:Text">
          <xsd:maxLength value="255"/>
        </xsd:restriction>
      </xsd:simpleType>
    </xsd:element>
    <xsd:element name="Level3" ma:index="40" nillable="true" ma:displayName="Level3" ma:hidden="true" ma:internalName="Level3"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defcac-0f78-428e-831b-ef4deed1ee9d" elementFormDefault="qualified">
    <xsd:import namespace="http://schemas.microsoft.com/office/2006/documentManagement/types"/>
    <xsd:import namespace="http://schemas.microsoft.com/office/infopath/2007/PartnerControls"/>
    <xsd:element name="Priority" ma:index="41" nillable="true" ma:displayName="Priority" ma:default="NA" ma:indexed="true" ma:internalName="Priori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532c99-053d-4609-b0f3-590a322aae29" elementFormDefault="qualified">
    <xsd:import namespace="http://schemas.microsoft.com/office/2006/documentManagement/types"/>
    <xsd:import namespace="http://schemas.microsoft.com/office/infopath/2007/PartnerControls"/>
    <xsd:element name="MediaServiceMetadata" ma:index="50" nillable="true" ma:displayName="MediaServiceMetadata" ma:hidden="true" ma:internalName="MediaServiceMetadata" ma:readOnly="true">
      <xsd:simpleType>
        <xsd:restriction base="dms:Note"/>
      </xsd:simpleType>
    </xsd:element>
    <xsd:element name="MediaServiceFastMetadata" ma:index="51" nillable="true" ma:displayName="MediaServiceFastMetadata" ma:hidden="true" ma:internalName="MediaServiceFastMetadata" ma:readOnly="true">
      <xsd:simpleType>
        <xsd:restriction base="dms:Note"/>
      </xsd:simpleType>
    </xsd:element>
    <xsd:element name="of760f40dbcf4641bc337cc18ad19c9c" ma:index="52" nillable="true" ma:taxonomy="true" ma:internalName="of760f40dbcf4641bc337cc18ad19c9c" ma:taxonomyFieldName="AcademicYear" ma:displayName="Academic Year" ma:indexed="true" ma:default="" ma:fieldId="{8f760f40-dbcf-4641-bc33-7cc18ad19c9c}" ma:sspId="aff2368f-06c5-4ec1-815f-ee39fb0e2878" ma:termSetId="27a3d3ef-35f3-43bb-b630-eff0e2d7bfc8" ma:anchorId="00000000-0000-0000-0000-000000000000" ma:open="false" ma:isKeyword="false">
      <xsd:complexType>
        <xsd:sequence>
          <xsd:element ref="pc:Terms" minOccurs="0" maxOccurs="1"/>
        </xsd:sequence>
      </xsd:complexType>
    </xsd:element>
    <xsd:element name="MediaServiceAutoKeyPoints" ma:index="53" nillable="true" ma:displayName="MediaServiceAutoKeyPoints" ma:hidden="true" ma:internalName="MediaServiceAutoKeyPoints" ma:readOnly="true">
      <xsd:simpleType>
        <xsd:restriction base="dms:Note"/>
      </xsd:simpleType>
    </xsd:element>
    <xsd:element name="MediaServiceKeyPoints" ma:index="54" nillable="true" ma:displayName="KeyPoints" ma:internalName="MediaServiceKeyPoints" ma:readOnly="true">
      <xsd:simpleType>
        <xsd:restriction base="dms:Note">
          <xsd:maxLength value="255"/>
        </xsd:restriction>
      </xsd:simpleType>
    </xsd:element>
    <xsd:element name="MediaServiceAutoTags" ma:index="56" nillable="true" ma:displayName="Tags" ma:internalName="MediaServiceAutoTags" ma:readOnly="true">
      <xsd:simpleType>
        <xsd:restriction base="dms:Text"/>
      </xsd:simpleType>
    </xsd:element>
    <xsd:element name="MediaServiceOCR" ma:index="57" nillable="true" ma:displayName="Extracted Text" ma:internalName="MediaServiceOCR" ma:readOnly="true">
      <xsd:simpleType>
        <xsd:restriction base="dms:Note">
          <xsd:maxLength value="255"/>
        </xsd:restriction>
      </xsd:simpleType>
    </xsd:element>
    <xsd:element name="MediaServiceGenerationTime" ma:index="58" nillable="true" ma:displayName="MediaServiceGenerationTime" ma:hidden="true" ma:internalName="MediaServiceGenerationTime" ma:readOnly="true">
      <xsd:simpleType>
        <xsd:restriction base="dms:Text"/>
      </xsd:simpleType>
    </xsd:element>
    <xsd:element name="MediaServiceEventHashCode" ma:index="59" nillable="true" ma:displayName="MediaServiceEventHashCode" ma:hidden="true" ma:internalName="MediaServiceEventHashCode" ma:readOnly="true">
      <xsd:simpleType>
        <xsd:restriction base="dms:Text"/>
      </xsd:simpleType>
    </xsd:element>
    <xsd:element name="MediaServiceDateTaken" ma:index="60" nillable="true" ma:displayName="MediaServiceDateTaken" ma:hidden="true" ma:internalName="MediaServiceDateTaken" ma:readOnly="true">
      <xsd:simpleType>
        <xsd:restriction base="dms:Text"/>
      </xsd:simpleType>
    </xsd:element>
    <xsd:element name="lcf76f155ced4ddcb4097134ff3c332f" ma:index="62" nillable="true" ma:taxonomy="true" ma:internalName="lcf76f155ced4ddcb4097134ff3c332f" ma:taxonomyFieldName="MediaServiceImageTags" ma:displayName="Image Tags" ma:readOnly="false" ma:fieldId="{5cf76f15-5ced-4ddc-b409-7134ff3c332f}" ma:taxonomyMulti="true" ma:sspId="aff2368f-06c5-4ec1-815f-ee39fb0e2878" ma:termSetId="09814cd3-568e-fe90-9814-8d621ff8fb84" ma:anchorId="fba54fb3-c3e1-fe81-a776-ca4b69148c4d" ma:open="true" ma:isKeyword="false">
      <xsd:complexType>
        <xsd:sequence>
          <xsd:element ref="pc:Terms" minOccurs="0" maxOccurs="1"/>
        </xsd:sequence>
      </xsd:complexType>
    </xsd:element>
    <xsd:element name="MediaLengthInSeconds" ma:index="63" nillable="true" ma:displayName="MediaLengthInSeconds" ma:hidden="true" ma:internalName="MediaLengthInSeconds" ma:readOnly="true">
      <xsd:simpleType>
        <xsd:restriction base="dms:Unknown"/>
      </xsd:simpleType>
    </xsd:element>
    <xsd:element name="MediaServiceLocation" ma:index="66" nillable="true" ma:displayName="Location" ma:description="" ma:indexed="true" ma:internalName="MediaServiceLocation" ma:readOnly="true">
      <xsd:simpleType>
        <xsd:restriction base="dms:Text"/>
      </xsd:simpleType>
    </xsd:element>
    <xsd:element name="MediaServiceSearchProperties" ma:index="67" nillable="true" ma:displayName="MediaServiceSearchProperties" ma:hidden="true" ma:internalName="MediaServiceSearchProperties" ma:readOnly="true">
      <xsd:simpleType>
        <xsd:restriction base="dms:Note"/>
      </xsd:simpleType>
    </xsd:element>
    <xsd:element name="MediaServiceObjectDetectorVersions" ma:index="6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of760f40dbcf4641bc337cc18ad19c9c xmlns="a8532c99-053d-4609-b0f3-590a322aae29">
      <Terms xmlns="http://schemas.microsoft.com/office/infopath/2007/PartnerControls">
        <TermInfo xmlns="http://schemas.microsoft.com/office/infopath/2007/PartnerControls">
          <TermName xmlns="http://schemas.microsoft.com/office/infopath/2007/PartnerControls">2024</TermName>
          <TermId xmlns="http://schemas.microsoft.com/office/infopath/2007/PartnerControls">9668adf8-6e72-4029-a1cf-b51b0f188b05</TermId>
        </TermInfo>
      </Terms>
    </of760f40dbcf4641bc337cc18ad19c9c>
    <Case xmlns="4f9c820c-e7e2-444d-97ee-45f2b3485c1d">BSK502 Introduction to Social Work Practice</Case>
    <NMITArea xmlns="c150b595-addc-4a5f-a362-76477efe2a60">Health and Wellbeing</NMITArea>
    <NMITGroup xmlns="c150b595-addc-4a5f-a362-76477efe2a60">Social Sciences</NMITGroup>
    <NMITCourseCode xmlns="c150b595-addc-4a5f-a362-76477efe2a60">BSK502</NMITCourseCode>
    <CourseStatus xmlns="c150b595-addc-4a5f-a362-76477efe2a60">Active</CourseStatus>
    <lcf76f155ced4ddcb4097134ff3c332f xmlns="a8532c99-053d-4609-b0f3-590a322aae29">
      <Terms xmlns="http://schemas.microsoft.com/office/infopath/2007/PartnerControls"/>
    </lcf76f155ced4ddcb4097134ff3c332f>
    <TaxCatchAll xmlns="c150b595-addc-4a5f-a362-76477efe2a60">
      <Value>1760</Value>
    </TaxCatchAll>
    <Subactivity xmlns="4f9c820c-e7e2-444d-97ee-45f2b3485c1d">Resources</Subactivity>
    <NMITCourse xmlns="c150b595-addc-4a5f-a362-76477efe2a60">BSK502 Introduction to Social Work Practice</NMITCourse>
    <CategoryName xmlns="4f9c820c-e7e2-444d-97ee-45f2b3485c1d">Class resources</CategoryName>
    <e901982cccc34bcfb7ea5c390587ecf2 xmlns="c150b595-addc-4a5f-a362-76477efe2a60">
      <Terms xmlns="http://schemas.microsoft.com/office/infopath/2007/PartnerControls"/>
    </e901982cccc34bcfb7ea5c390587ecf2>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NMITProgramme xmlns="c150b595-addc-4a5f-a362-76477efe2a60" xsi:nil="true"/>
    <PRAText5 xmlns="4f9c820c-e7e2-444d-97ee-45f2b3485c1d" xsi:nil="true"/>
    <Level2 xmlns="c91a514c-9034-4fa3-897a-8352025b26ed">NA</Level2>
    <Activity xmlns="4f9c820c-e7e2-444d-97ee-45f2b3485c1d">Course Delivery</Activity>
    <AggregationStatus xmlns="4f9c820c-e7e2-444d-97ee-45f2b3485c1d">Normal</AggregationStatus>
    <CategoryValue xmlns="4f9c820c-e7e2-444d-97ee-45f2b3485c1d">NA</CategoryValue>
    <PRADate2 xmlns="4f9c820c-e7e2-444d-97ee-45f2b3485c1d" xsi:nil="true"/>
    <PRAText1 xmlns="4f9c820c-e7e2-444d-97ee-45f2b3485c1d" xsi:nil="true"/>
    <PRAText4 xmlns="4f9c820c-e7e2-444d-97ee-45f2b3485c1d" xsi:nil="true"/>
    <Level3 xmlns="c91a514c-9034-4fa3-897a-8352025b26ed" xsi:nil="true"/>
    <Team xmlns="c91a514c-9034-4fa3-897a-8352025b26ed" xsi:nil="true"/>
    <Moderation xmlns="c150b595-addc-4a5f-a362-76477efe2a60">false</Moderation>
    <Project xmlns="4f9c820c-e7e2-444d-97ee-45f2b3485c1d">NA</Project>
    <FunctionGroup xmlns="4f9c820c-e7e2-444d-97ee-45f2b3485c1d">Education</FunctionGroup>
    <Function xmlns="4f9c820c-e7e2-444d-97ee-45f2b3485c1d">Academic Delivery</Function>
    <RelatedPeople xmlns="4f9c820c-e7e2-444d-97ee-45f2b3485c1d">
      <UserInfo>
        <DisplayName/>
        <AccountId xsi:nil="true"/>
        <AccountType/>
      </UserInfo>
    </RelatedPeople>
    <AggregationNarrative xmlns="725c79e5-42ce-4aa0-ac78-b6418001f0d2" xsi:nil="true"/>
    <Channel xmlns="c91a514c-9034-4fa3-897a-8352025b26ed">NA</Channel>
    <PRAType xmlns="4f9c820c-e7e2-444d-97ee-45f2b3485c1d">Doc</PRAType>
    <PRADate1 xmlns="4f9c820c-e7e2-444d-97ee-45f2b3485c1d" xsi:nil="true"/>
    <DocumentType xmlns="4f9c820c-e7e2-444d-97ee-45f2b3485c1d" xsi:nil="true"/>
    <PRAText3 xmlns="4f9c820c-e7e2-444d-97ee-45f2b3485c1d" xsi:nil="true"/>
    <Priority xmlns="03defcac-0f78-428e-831b-ef4deed1ee9d">NA</Priority>
    <Narrative xmlns="4f9c820c-e7e2-444d-97ee-45f2b3485c1d" xsi:nil="true"/>
    <PRADateTrigger xmlns="4f9c820c-e7e2-444d-97ee-45f2b3485c1d" xsi:nil="true"/>
    <PRAText2 xmlns="4f9c820c-e7e2-444d-97ee-45f2b3485c1d" xsi:nil="true"/>
    <OverrideLabel xmlns="c150b595-addc-4a5f-a362-76477efe2a60" xsi:nil="true"/>
    <SetLabel xmlns="c150b595-addc-4a5f-a362-76477efe2a60">D10M</SetLabel>
  </documentManagement>
</p:properties>
</file>

<file path=customXml/itemProps1.xml><?xml version="1.0" encoding="utf-8"?>
<ds:datastoreItem xmlns:ds="http://schemas.openxmlformats.org/officeDocument/2006/customXml" ds:itemID="{B0BE795C-DC64-473C-9BC3-0D9792B283AE}">
  <ds:schemaRefs>
    <ds:schemaRef ds:uri="http://schemas.microsoft.com/sharepoint/v3/contenttype/forms"/>
  </ds:schemaRefs>
</ds:datastoreItem>
</file>

<file path=customXml/itemProps2.xml><?xml version="1.0" encoding="utf-8"?>
<ds:datastoreItem xmlns:ds="http://schemas.openxmlformats.org/officeDocument/2006/customXml" ds:itemID="{A46EE391-C56B-474C-B413-865E3F6DC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0b595-addc-4a5f-a362-76477efe2a60"/>
    <ds:schemaRef ds:uri="4f9c820c-e7e2-444d-97ee-45f2b3485c1d"/>
    <ds:schemaRef ds:uri="15ffb055-6eb4-45a1-bc20-bf2ac0d420da"/>
    <ds:schemaRef ds:uri="725c79e5-42ce-4aa0-ac78-b6418001f0d2"/>
    <ds:schemaRef ds:uri="c91a514c-9034-4fa3-897a-8352025b26ed"/>
    <ds:schemaRef ds:uri="03defcac-0f78-428e-831b-ef4deed1ee9d"/>
    <ds:schemaRef ds:uri="a8532c99-053d-4609-b0f3-590a322aa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8BD1E8-FD58-4D24-81E3-473A48CFB85C}">
  <ds:schemaRefs>
    <ds:schemaRef ds:uri="http://schemas.microsoft.com/office/2006/metadata/longProperties"/>
  </ds:schemaRefs>
</ds:datastoreItem>
</file>

<file path=customXml/itemProps4.xml><?xml version="1.0" encoding="utf-8"?>
<ds:datastoreItem xmlns:ds="http://schemas.openxmlformats.org/officeDocument/2006/customXml" ds:itemID="{C776BEA7-9E74-471D-8729-019D86E81AC5}">
  <ds:schemaRefs>
    <ds:schemaRef ds:uri="http://schemas.microsoft.com/sharepoint/events"/>
  </ds:schemaRefs>
</ds:datastoreItem>
</file>

<file path=customXml/itemProps5.xml><?xml version="1.0" encoding="utf-8"?>
<ds:datastoreItem xmlns:ds="http://schemas.openxmlformats.org/officeDocument/2006/customXml" ds:itemID="{DE5488FD-5878-4D62-96C2-965054E2A118}">
  <ds:schemaRefs>
    <ds:schemaRef ds:uri="http://schemas.microsoft.com/office/2006/metadata/properties"/>
    <ds:schemaRef ds:uri="http://schemas.microsoft.com/office/infopath/2007/PartnerControls"/>
    <ds:schemaRef ds:uri="a8532c99-053d-4609-b0f3-590a322aae29"/>
    <ds:schemaRef ds:uri="4f9c820c-e7e2-444d-97ee-45f2b3485c1d"/>
    <ds:schemaRef ds:uri="c150b595-addc-4a5f-a362-76477efe2a60"/>
    <ds:schemaRef ds:uri="15ffb055-6eb4-45a1-bc20-bf2ac0d420da"/>
    <ds:schemaRef ds:uri="c91a514c-9034-4fa3-897a-8352025b26ed"/>
    <ds:schemaRef ds:uri="725c79e5-42ce-4aa0-ac78-b6418001f0d2"/>
    <ds:schemaRef ds:uri="03defcac-0f78-428e-831b-ef4deed1ee9d"/>
  </ds:schemaRefs>
</ds:datastoreItem>
</file>

<file path=docProps/app.xml><?xml version="1.0" encoding="utf-8"?>
<Properties xmlns="http://schemas.openxmlformats.org/officeDocument/2006/extended-properties" xmlns:vt="http://schemas.openxmlformats.org/officeDocument/2006/docPropsVTypes">
  <Template>Ion</Template>
  <TotalTime>472</TotalTime>
  <Words>669</Words>
  <Application>Microsoft Office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Ion</vt:lpstr>
      <vt:lpstr>Strengh-based/Solution Focused approach</vt:lpstr>
      <vt:lpstr>The strengths perspective</vt:lpstr>
      <vt:lpstr>What are strengths</vt:lpstr>
      <vt:lpstr>Ethical and cultural considerations</vt:lpstr>
      <vt:lpstr>Quote: John DeFrain</vt:lpstr>
      <vt:lpstr>Involves a few general rules</vt:lpstr>
      <vt:lpstr>A focus on what is working</vt:lpstr>
      <vt:lpstr>A focus on future success</vt:lpstr>
      <vt:lpstr>Scaling questions</vt:lpstr>
      <vt:lpstr>Assuming movement and change – Activity in pairs</vt:lpstr>
      <vt:lpstr>PowerPoint Presentation</vt:lpstr>
      <vt:lpstr>C. Developing goals – the future without the problem.</vt:lpstr>
      <vt:lpstr>Activity in pairs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focused / strengths based practice</dc:title>
  <dc:creator>Sarah</dc:creator>
  <cp:lastModifiedBy>Lynn Bruning</cp:lastModifiedBy>
  <cp:revision>64</cp:revision>
  <dcterms:created xsi:type="dcterms:W3CDTF">2007-05-03T07:32:15Z</dcterms:created>
  <dcterms:modified xsi:type="dcterms:W3CDTF">2024-08-23T01:54:14Z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760f40dbcf4641bc337cc18ad19c9c">
    <vt:lpwstr>2023|162babf3-4216-4b8a-a17f-926b201fcd2c</vt:lpwstr>
  </property>
  <property fmtid="{D5CDD505-2E9C-101B-9397-08002B2CF9AE}" pid="3" name="AcademicYear">
    <vt:lpwstr>1760</vt:lpwstr>
  </property>
  <property fmtid="{D5CDD505-2E9C-101B-9397-08002B2CF9AE}" pid="4" name="Subactivity">
    <vt:lpwstr>Resources</vt:lpwstr>
  </property>
  <property fmtid="{D5CDD505-2E9C-101B-9397-08002B2CF9AE}" pid="5" name="NMITCourse">
    <vt:lpwstr>NA</vt:lpwstr>
  </property>
  <property fmtid="{D5CDD505-2E9C-101B-9397-08002B2CF9AE}" pid="6" name="CategoryName">
    <vt:lpwstr>Lynn Misc</vt:lpwstr>
  </property>
  <property fmtid="{D5CDD505-2E9C-101B-9397-08002B2CF9AE}" pid="7" name="NMITYear">
    <vt:lpwstr>2024</vt:lpwstr>
  </property>
  <property fmtid="{D5CDD505-2E9C-101B-9397-08002B2CF9AE}" pid="8" name="e901982cccc34bcfb7ea5c390587ecf2">
    <vt:lpwstr/>
  </property>
  <property fmtid="{D5CDD505-2E9C-101B-9397-08002B2CF9AE}" pid="9" name="MediaServiceImageTags">
    <vt:lpwstr/>
  </property>
  <property fmtid="{D5CDD505-2E9C-101B-9397-08002B2CF9AE}" pid="10" name="Case">
    <vt:lpwstr>NA</vt:lpwstr>
  </property>
  <property fmtid="{D5CDD505-2E9C-101B-9397-08002B2CF9AE}" pid="11" name="NMITArea">
    <vt:lpwstr>Health and Wellbeing</vt:lpwstr>
  </property>
  <property fmtid="{D5CDD505-2E9C-101B-9397-08002B2CF9AE}" pid="12" name="NMITGroup">
    <vt:lpwstr>Social Sciences</vt:lpwstr>
  </property>
  <property fmtid="{D5CDD505-2E9C-101B-9397-08002B2CF9AE}" pid="13" name="NMITCourseCode">
    <vt:lpwstr>BSK502</vt:lpwstr>
  </property>
  <property fmtid="{D5CDD505-2E9C-101B-9397-08002B2CF9AE}" pid="14" name="CourseStatus">
    <vt:lpwstr>NA</vt:lpwstr>
  </property>
  <property fmtid="{D5CDD505-2E9C-101B-9397-08002B2CF9AE}" pid="15" name="Programmes">
    <vt:lpwstr/>
  </property>
  <property fmtid="{D5CDD505-2E9C-101B-9397-08002B2CF9AE}" pid="16" name="lcf76f155ced4ddcb4097134ff3c332f">
    <vt:lpwstr/>
  </property>
  <property fmtid="{D5CDD505-2E9C-101B-9397-08002B2CF9AE}" pid="17" name="TaxCatchAll">
    <vt:lpwstr>732;#2023|162babf3-4216-4b8a-a17f-926b201fcd2c</vt:lpwstr>
  </property>
  <property fmtid="{D5CDD505-2E9C-101B-9397-08002B2CF9AE}" pid="18" name="_dlc_DocId">
    <vt:lpwstr>U5RCTUST6MMN-1649693853-156830</vt:lpwstr>
  </property>
  <property fmtid="{D5CDD505-2E9C-101B-9397-08002B2CF9AE}" pid="19" name="_dlc_DocIdItemGuid">
    <vt:lpwstr>14639330-d38b-42e1-9b49-dcbd2d187729</vt:lpwstr>
  </property>
  <property fmtid="{D5CDD505-2E9C-101B-9397-08002B2CF9AE}" pid="20" name="_dlc_DocIdUrl">
    <vt:lpwstr>https://livenmitac.sharepoint.com/sites/hub-Academic/_layouts/15/DocIdRedir.aspx?ID=U5RCTUST6MMN-1649693853-156830, U5RCTUST6MMN-1649693853-156830</vt:lpwstr>
  </property>
  <property fmtid="{D5CDD505-2E9C-101B-9397-08002B2CF9AE}" pid="21" name="ContentTypeId">
    <vt:lpwstr>0x010100F9E5406042B6D74281C386E82A9DE68400D818AB4205238740B9841BF5F2E070DF</vt:lpwstr>
  </property>
  <property fmtid="{D5CDD505-2E9C-101B-9397-08002B2CF9AE}" pid="22" name="_docset_NoMedatataSyncRequired">
    <vt:lpwstr>False</vt:lpwstr>
  </property>
</Properties>
</file>