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14"/>
  </p:notesMasterIdLst>
  <p:sldIdLst>
    <p:sldId id="256" r:id="rId2"/>
    <p:sldId id="257" r:id="rId3"/>
    <p:sldId id="271" r:id="rId4"/>
    <p:sldId id="266" r:id="rId5"/>
    <p:sldId id="270" r:id="rId6"/>
    <p:sldId id="272" r:id="rId7"/>
    <p:sldId id="273" r:id="rId8"/>
    <p:sldId id="274" r:id="rId9"/>
    <p:sldId id="275" r:id="rId10"/>
    <p:sldId id="276" r:id="rId11"/>
    <p:sldId id="277" r:id="rId12"/>
    <p:sldId id="278" r:id="rId13"/>
  </p:sldIdLst>
  <p:sldSz cx="12192000" cy="6858000"/>
  <p:notesSz cx="6807200" cy="99393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426" autoAdjust="0"/>
    <p:restoredTop sz="94660"/>
  </p:normalViewPr>
  <p:slideViewPr>
    <p:cSldViewPr snapToGrid="0">
      <p:cViewPr varScale="1">
        <p:scale>
          <a:sx n="67" d="100"/>
          <a:sy n="67" d="100"/>
        </p:scale>
        <p:origin x="74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869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102F43F-D082-4510-8C3C-E9C0B2CF9C8F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3013"/>
            <a:ext cx="59626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0720" y="4783307"/>
            <a:ext cx="5445760" cy="3913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5838" y="9440647"/>
            <a:ext cx="2949787" cy="49869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2B52FB-74D9-4302-8086-E7D453743FAE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9299943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2647789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986358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9311165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0963957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81499590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38698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475660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701695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485252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144849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1051315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0566957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116961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3271617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37497670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23460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B0A5A-3E6C-4596-B668-41C6BE7E6807}" type="datetimeFigureOut">
              <a:rPr lang="en-NZ" smtClean="0"/>
              <a:t>18/10/2023</a:t>
            </a:fld>
            <a:endParaRPr lang="en-N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2684DFEB-10CF-479B-93AB-FB8A4DB8A98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561128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833908" y="1329070"/>
            <a:ext cx="10515600" cy="4912242"/>
          </a:xfrm>
        </p:spPr>
        <p:txBody>
          <a:bodyPr>
            <a:noAutofit/>
          </a:bodyPr>
          <a:lstStyle/>
          <a:p>
            <a:pPr algn="ctr"/>
            <a:r>
              <a:rPr lang="en-NZ" sz="6000" b="1" dirty="0">
                <a:ln w="22225">
                  <a:solidFill>
                    <a:schemeClr val="tx1"/>
                  </a:solidFill>
                  <a:prstDash val="solid"/>
                </a:ln>
                <a:solidFill>
                  <a:schemeClr val="tx1">
                    <a:lumMod val="50000"/>
                    <a:lumOff val="50000"/>
                  </a:schemeClr>
                </a:solidFill>
                <a:effectLst/>
              </a:rPr>
              <a:t>Group &amp; Peer Supervision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E5B17CAB-5E8A-CFE6-5751-1CCB3DE8C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53833" y="3115340"/>
            <a:ext cx="6103088" cy="28707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8720958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2E3712-6490-8B8D-2CC4-7A1958DB13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Benefits of peer / team supervision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AD6AEF3-A184-920A-C39E-0730B66AA4E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478" y="2160589"/>
            <a:ext cx="9197163" cy="3880773"/>
          </a:xfrm>
        </p:spPr>
        <p:txBody>
          <a:bodyPr/>
          <a:lstStyle/>
          <a:p>
            <a:r>
              <a:rPr lang="en-NZ" sz="2000" dirty="0"/>
              <a:t>Provides opportunities for shared reflection and learning not otherwise available to worker.</a:t>
            </a:r>
          </a:p>
          <a:p>
            <a:r>
              <a:rPr lang="en-NZ" sz="2000" dirty="0"/>
              <a:t>Develops strength-based skills.</a:t>
            </a:r>
          </a:p>
          <a:p>
            <a:r>
              <a:rPr lang="en-NZ" sz="2000" dirty="0"/>
              <a:t>Opportunity to practice facilitation skills.</a:t>
            </a:r>
          </a:p>
          <a:p>
            <a:r>
              <a:rPr lang="en-NZ" sz="2000" dirty="0"/>
              <a:t>Enables a normalising experience for workers.</a:t>
            </a:r>
          </a:p>
          <a:p>
            <a:r>
              <a:rPr lang="en-NZ" sz="2000" dirty="0"/>
              <a:t>Enables an opportunity for greater understanding of what others are doing.</a:t>
            </a:r>
          </a:p>
          <a:p>
            <a:r>
              <a:rPr lang="en-NZ" sz="2000" dirty="0"/>
              <a:t>Greater access to support and challenge.</a:t>
            </a:r>
          </a:p>
          <a:p>
            <a:r>
              <a:rPr lang="en-NZ" sz="2000" dirty="0"/>
              <a:t>Enables team building.</a:t>
            </a:r>
          </a:p>
          <a:p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4239904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69544D-4DF0-036B-BCDD-23B108F60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NZ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The process</a:t>
            </a:r>
            <a:endParaRPr lang="en-NZ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BDF77E-67D1-34D5-FC31-43635AA75F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754373"/>
            <a:ext cx="8596668" cy="4286990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NZ" sz="3200" dirty="0"/>
              <a:t>Issue – Wonderings / Summary/Reflection</a:t>
            </a:r>
          </a:p>
          <a:p>
            <a:pPr>
              <a:buFont typeface="+mj-lt"/>
              <a:buAutoNum type="arabicPeriod"/>
            </a:pPr>
            <a:r>
              <a:rPr lang="en-NZ" sz="3200" dirty="0"/>
              <a:t>Future Focus – Doing and feeling/ concrete description</a:t>
            </a:r>
          </a:p>
          <a:p>
            <a:pPr>
              <a:buFont typeface="+mj-lt"/>
              <a:buAutoNum type="arabicPeriod"/>
            </a:pPr>
            <a:r>
              <a:rPr lang="en-NZ" sz="3200" dirty="0"/>
              <a:t>Strengths, Resources &amp; Exceptions</a:t>
            </a:r>
          </a:p>
          <a:p>
            <a:pPr>
              <a:buFont typeface="+mj-lt"/>
              <a:buAutoNum type="arabicPeriod"/>
            </a:pPr>
            <a:r>
              <a:rPr lang="en-NZ" sz="3200" dirty="0"/>
              <a:t>Constraints, Barriers, Obstacles, Challenges</a:t>
            </a:r>
          </a:p>
          <a:p>
            <a:pPr>
              <a:buFont typeface="+mj-lt"/>
              <a:buAutoNum type="arabicPeriod"/>
            </a:pPr>
            <a:r>
              <a:rPr lang="en-NZ" sz="3200" dirty="0"/>
              <a:t>What Now?</a:t>
            </a:r>
          </a:p>
          <a:p>
            <a:pPr>
              <a:buFont typeface="+mj-lt"/>
              <a:buAutoNum type="arabicPeriod"/>
            </a:pPr>
            <a:r>
              <a:rPr lang="en-NZ" sz="3200" dirty="0"/>
              <a:t>Review</a:t>
            </a:r>
          </a:p>
        </p:txBody>
      </p:sp>
    </p:spTree>
    <p:extLst>
      <p:ext uri="{BB962C8B-B14F-4D97-AF65-F5344CB8AC3E}">
        <p14:creationId xmlns:p14="http://schemas.microsoft.com/office/powerpoint/2010/main" val="4583447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510295-C419-0E8D-7556-1C67EC9404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References: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21142F-4DB3-376F-80C3-044F983822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NZ" dirty="0"/>
              <a:t>Baxter, R., &amp; Mayor, T. (2008). </a:t>
            </a:r>
            <a:r>
              <a:rPr lang="en-NZ" i="1" dirty="0"/>
              <a:t>Supervision scrapbook.</a:t>
            </a:r>
          </a:p>
          <a:p>
            <a:r>
              <a:rPr lang="en-NZ" dirty="0"/>
              <a:t>Kadushin, A., &amp; Harkness, D. (2014). </a:t>
            </a:r>
            <a:r>
              <a:rPr lang="en-NZ" i="1" dirty="0"/>
              <a:t>Supervision in social work </a:t>
            </a:r>
            <a:r>
              <a:rPr lang="en-NZ" dirty="0"/>
              <a:t>(5</a:t>
            </a:r>
            <a:r>
              <a:rPr lang="en-NZ" baseline="30000" dirty="0"/>
              <a:t>th</a:t>
            </a:r>
            <a:r>
              <a:rPr lang="en-NZ" dirty="0"/>
              <a:t> ed.).</a:t>
            </a:r>
          </a:p>
          <a:p>
            <a:pPr marL="0" indent="0">
              <a:buNone/>
            </a:pPr>
            <a:r>
              <a:rPr lang="en-NZ" dirty="0"/>
              <a:t>           Columbia University Press.</a:t>
            </a:r>
            <a:endParaRPr lang="en-NZ" sz="1800" dirty="0"/>
          </a:p>
          <a:p>
            <a:r>
              <a:rPr lang="en-NZ" sz="1800" dirty="0"/>
              <a:t>Morrison, T. (2005) </a:t>
            </a:r>
            <a:r>
              <a:rPr lang="en-NZ" sz="1800" i="1" dirty="0"/>
              <a:t>Staff supervision in social care</a:t>
            </a:r>
            <a:r>
              <a:rPr lang="en-NZ" sz="1800" dirty="0"/>
              <a:t>. Pavilion Publishing.</a:t>
            </a:r>
          </a:p>
          <a:p>
            <a:r>
              <a:rPr lang="en-NZ" dirty="0"/>
              <a:t>St Lukes, (2016). </a:t>
            </a:r>
            <a:r>
              <a:rPr lang="en-NZ" i="1" dirty="0"/>
              <a:t>Strength-based peer supervision and service coordination</a:t>
            </a:r>
          </a:p>
          <a:p>
            <a:pPr marL="0" indent="0">
              <a:buNone/>
            </a:pPr>
            <a:r>
              <a:rPr lang="en-NZ" i="1" dirty="0"/>
              <a:t>          (paper resource)</a:t>
            </a:r>
            <a:r>
              <a:rPr lang="en-NZ" dirty="0"/>
              <a:t>.</a:t>
            </a:r>
          </a:p>
          <a:p>
            <a:pPr marL="0" indent="0">
              <a:buNone/>
            </a:pP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25518400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81886" y="202018"/>
            <a:ext cx="8596668" cy="1509824"/>
          </a:xfrm>
        </p:spPr>
        <p:txBody>
          <a:bodyPr>
            <a:noAutofit/>
          </a:bodyPr>
          <a:lstStyle/>
          <a:p>
            <a:pPr algn="ctr"/>
            <a:r>
              <a:rPr lang="en-NZ" sz="4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Types of supervision within organisations</a:t>
            </a:r>
            <a:br>
              <a:rPr lang="en-NZ" sz="60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endParaRPr lang="en-NZ" sz="6000" b="1" dirty="0">
              <a:ln w="12700">
                <a:solidFill>
                  <a:schemeClr val="tx2">
                    <a:lumMod val="75000"/>
                  </a:schemeClr>
                </a:solidFill>
                <a:prstDash val="solid"/>
              </a:ln>
              <a:pattFill prst="dkUpDiag">
                <a:fgClr>
                  <a:schemeClr val="tx2"/>
                </a:fgClr>
                <a:bgClr>
                  <a:schemeClr val="tx2">
                    <a:lumMod val="20000"/>
                    <a:lumOff val="80000"/>
                  </a:schemeClr>
                </a:bgClr>
              </a:pattFill>
              <a:effectLst>
                <a:outerShdw dist="38100" dir="2640000" algn="bl" rotWithShape="0">
                  <a:schemeClr val="tx2">
                    <a:lumMod val="75000"/>
                  </a:schemeClr>
                </a:outerShdw>
              </a:effectLst>
            </a:endParaRP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681887" y="1416676"/>
            <a:ext cx="8596668" cy="4899064"/>
          </a:xfrm>
        </p:spPr>
        <p:txBody>
          <a:bodyPr>
            <a:normAutofit lnSpcReduction="10000"/>
          </a:bodyPr>
          <a:lstStyle/>
          <a:p>
            <a:pPr algn="ctr"/>
            <a:endParaRPr lang="en-NZ" dirty="0"/>
          </a:p>
          <a:p>
            <a:r>
              <a:rPr lang="en-NZ" sz="2000" dirty="0"/>
              <a:t>Internal: supervised by someone within the organisation usually focuses on administrative supervision.</a:t>
            </a:r>
          </a:p>
          <a:p>
            <a:r>
              <a:rPr lang="en-NZ" sz="2000" dirty="0"/>
              <a:t>External: Supervised by someone not employed by the organisation. The focus being more on the supportive functions.</a:t>
            </a:r>
          </a:p>
          <a:p>
            <a:r>
              <a:rPr lang="en-NZ" sz="2000" dirty="0"/>
              <a:t>Peer: Supervision is when two people supervise each other – more common for advanced practitioners.</a:t>
            </a:r>
          </a:p>
          <a:p>
            <a:r>
              <a:rPr lang="en-NZ" sz="2000" dirty="0"/>
              <a:t>Team: Supervision is when 3 of more people supervise each other either within the same organisation or a mix.</a:t>
            </a:r>
          </a:p>
          <a:p>
            <a:r>
              <a:rPr lang="en-NZ" sz="2000" dirty="0"/>
              <a:t>Group: Supervision is when a group meet and are supervised by a facilitator.</a:t>
            </a:r>
          </a:p>
          <a:p>
            <a:r>
              <a:rPr lang="en-NZ" sz="2000" dirty="0"/>
              <a:t>Cultural: Supports awareness of own practice with particular ethnicities such as Kaupapa Māori approaches for Tauiwi working with Tangata Whenua.</a:t>
            </a:r>
          </a:p>
          <a:p>
            <a:pPr marL="0" indent="0">
              <a:buNone/>
            </a:pPr>
            <a:endParaRPr lang="en-NZ" sz="2000" dirty="0"/>
          </a:p>
        </p:txBody>
      </p:sp>
    </p:spTree>
    <p:extLst>
      <p:ext uri="{BB962C8B-B14F-4D97-AF65-F5344CB8AC3E}">
        <p14:creationId xmlns:p14="http://schemas.microsoft.com/office/powerpoint/2010/main" val="284646596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000">
        <p15:prstTrans prst="crush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DCE76-38CF-EE4F-0B85-F9DB510DE5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NZ" sz="5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Group supervision is:</a:t>
            </a:r>
            <a:endParaRPr lang="en-NZ" sz="5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8A85CD5-E5C1-0501-FC70-6CF119A6DC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NZ" dirty="0"/>
          </a:p>
          <a:p>
            <a:pPr marL="0" indent="0" algn="ctr">
              <a:buNone/>
            </a:pPr>
            <a:r>
              <a:rPr lang="en-NZ" sz="4000" dirty="0"/>
              <a:t>“When properly set up and well facilitated, has the potential to offer a wide range of developmental and deep learning opportunities”  (Morrison,2005)</a:t>
            </a:r>
          </a:p>
        </p:txBody>
      </p:sp>
    </p:spTree>
    <p:extLst>
      <p:ext uri="{BB962C8B-B14F-4D97-AF65-F5344CB8AC3E}">
        <p14:creationId xmlns:p14="http://schemas.microsoft.com/office/powerpoint/2010/main" val="1602918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28801" y="2149343"/>
            <a:ext cx="8654902" cy="3953746"/>
          </a:xfrm>
        </p:spPr>
        <p:txBody>
          <a:bodyPr>
            <a:normAutofit/>
          </a:bodyPr>
          <a:lstStyle/>
          <a:p>
            <a:r>
              <a:rPr lang="en-NZ" sz="2000" dirty="0"/>
              <a:t>Promotes culture of peer / team support and accountability.</a:t>
            </a:r>
          </a:p>
          <a:p>
            <a:r>
              <a:rPr lang="en-NZ" sz="2000" dirty="0"/>
              <a:t>Expands skills-pool and knowledge base.</a:t>
            </a:r>
          </a:p>
          <a:p>
            <a:r>
              <a:rPr lang="en-NZ" sz="2000" dirty="0"/>
              <a:t>Diversity of group widens perspectives.</a:t>
            </a:r>
          </a:p>
          <a:p>
            <a:r>
              <a:rPr lang="en-NZ" sz="2000" dirty="0"/>
              <a:t>Enables a focus on process as well as task.</a:t>
            </a:r>
          </a:p>
          <a:p>
            <a:r>
              <a:rPr lang="en-NZ" sz="2000" dirty="0"/>
              <a:t>Models and develops facilitating skills.                         </a:t>
            </a:r>
          </a:p>
          <a:p>
            <a:r>
              <a:rPr lang="en-NZ" sz="2000" dirty="0"/>
              <a:t>Source emotional support from peers.                           </a:t>
            </a:r>
          </a:p>
          <a:p>
            <a:r>
              <a:rPr lang="en-NZ" sz="2000" dirty="0"/>
              <a:t>Promotes the understanding of groups.</a:t>
            </a:r>
          </a:p>
          <a:p>
            <a:r>
              <a:rPr lang="en-NZ" sz="2000" dirty="0"/>
              <a:t>Increases options, ideas &amp; innovation.</a:t>
            </a:r>
          </a:p>
          <a:p>
            <a:r>
              <a:rPr lang="en-NZ" sz="2000" dirty="0"/>
              <a:t>Promotes a greater transparency of practice.</a:t>
            </a:r>
          </a:p>
          <a:p>
            <a:pPr marL="0" indent="0">
              <a:buNone/>
            </a:pPr>
            <a:endParaRPr lang="en-NZ" sz="2000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63D134AF-ACC7-3FEC-7163-A65D4B4784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805828" cy="1320800"/>
          </a:xfrm>
        </p:spPr>
        <p:txBody>
          <a:bodyPr/>
          <a:lstStyle/>
          <a:p>
            <a:pPr algn="ctr"/>
            <a: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Group supervision</a:t>
            </a:r>
            <a:b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potential benefits</a:t>
            </a:r>
            <a:endParaRPr lang="en-NZ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C3A833F-873E-2BE9-13A4-BF7C88A1847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134447" y="2977116"/>
            <a:ext cx="2636874" cy="25238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0918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000">
        <p14:vortex dir="r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3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3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3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3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3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3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5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5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2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2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2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2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2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2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4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4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4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4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5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5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6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6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6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8FD4763-DEA0-84BC-D59B-1E5900F255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Myths and pitfalls </a:t>
            </a:r>
            <a:b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of group supervision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B80E7E-6FD5-B96A-2B0C-F9B33711D4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NZ" sz="2400" dirty="0"/>
              <a:t>A cheaper way of doing individual supervision more quickly.</a:t>
            </a:r>
          </a:p>
          <a:p>
            <a:r>
              <a:rPr lang="en-NZ" sz="2400" dirty="0"/>
              <a:t>A solution for poor performing or dysfunctional teams.</a:t>
            </a:r>
          </a:p>
          <a:p>
            <a:r>
              <a:rPr lang="en-NZ" sz="2400" dirty="0"/>
              <a:t>A framework that is appropriate to all staff or all tasks.</a:t>
            </a:r>
          </a:p>
          <a:p>
            <a:r>
              <a:rPr lang="en-NZ" sz="2400" dirty="0"/>
              <a:t>A process that can be imposed on staff.</a:t>
            </a:r>
          </a:p>
          <a:p>
            <a:r>
              <a:rPr lang="en-NZ" sz="2400" dirty="0"/>
              <a:t>A format that will suit all individual supervisors.</a:t>
            </a:r>
          </a:p>
          <a:p>
            <a:r>
              <a:rPr lang="en-NZ" sz="2400" dirty="0"/>
              <a:t>A process at which good individual supervisors will. necessarily be competent.</a:t>
            </a:r>
          </a:p>
        </p:txBody>
      </p:sp>
    </p:spTree>
    <p:extLst>
      <p:ext uri="{BB962C8B-B14F-4D97-AF65-F5344CB8AC3E}">
        <p14:creationId xmlns:p14="http://schemas.microsoft.com/office/powerpoint/2010/main" val="1458872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E6AAD6-5795-9A72-DC00-2D3ED99CB5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104080" cy="1320800"/>
          </a:xfrm>
        </p:spPr>
        <p:txBody>
          <a:bodyPr>
            <a:normAutofit/>
          </a:bodyPr>
          <a:lstStyle/>
          <a:p>
            <a:pPr algn="ctr"/>
            <a:r>
              <a:rPr lang="en-NZ" sz="48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Potential pitfalls</a:t>
            </a:r>
            <a:endParaRPr lang="en-NZ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7094A9-A43B-977D-0687-A178FD927F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01478" y="1520457"/>
            <a:ext cx="9133369" cy="4520906"/>
          </a:xfrm>
        </p:spPr>
        <p:txBody>
          <a:bodyPr>
            <a:normAutofit/>
          </a:bodyPr>
          <a:lstStyle/>
          <a:p>
            <a:endParaRPr lang="en-NZ" dirty="0"/>
          </a:p>
          <a:p>
            <a:r>
              <a:rPr lang="en-NZ" dirty="0"/>
              <a:t>Demand on the facilitator – there are multiple dynamics.</a:t>
            </a:r>
          </a:p>
          <a:p>
            <a:r>
              <a:rPr lang="en-NZ" dirty="0"/>
              <a:t>Can mirror and intensify dysfunctional team processes.</a:t>
            </a:r>
          </a:p>
          <a:p>
            <a:r>
              <a:rPr lang="en-NZ" dirty="0"/>
              <a:t>Can move quickly between group highs and lows.</a:t>
            </a:r>
          </a:p>
          <a:p>
            <a:r>
              <a:rPr lang="en-NZ" dirty="0"/>
              <a:t>People behave differently in groups.</a:t>
            </a:r>
          </a:p>
          <a:p>
            <a:r>
              <a:rPr lang="en-NZ" dirty="0"/>
              <a:t>Can over-focus on group process and neglect task and user needs.</a:t>
            </a:r>
          </a:p>
          <a:p>
            <a:r>
              <a:rPr lang="en-NZ" dirty="0"/>
              <a:t>Dominated by a few loud voices to the detriment of less experienced or quieter members.</a:t>
            </a:r>
          </a:p>
          <a:p>
            <a:r>
              <a:rPr lang="en-NZ" dirty="0"/>
              <a:t>Can be derailed into a single issue or an unanticipated issue arising.</a:t>
            </a:r>
          </a:p>
          <a:p>
            <a:r>
              <a:rPr lang="en-NZ" dirty="0"/>
              <a:t>Difficult to manage relevance to members who are at different stages of development.</a:t>
            </a:r>
          </a:p>
        </p:txBody>
      </p:sp>
    </p:spTree>
    <p:extLst>
      <p:ext uri="{BB962C8B-B14F-4D97-AF65-F5344CB8AC3E}">
        <p14:creationId xmlns:p14="http://schemas.microsoft.com/office/powerpoint/2010/main" val="39241635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FD8F0F-94C9-7462-75D8-5A672AAEE8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Facilitating skills which supervision</a:t>
            </a:r>
            <a:b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</a:br>
            <a: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groups need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ADFFB6D-5DA3-4C74-20FC-6E9896DA4C5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NZ" dirty="0"/>
          </a:p>
          <a:p>
            <a:r>
              <a:rPr lang="en-NZ" dirty="0"/>
              <a:t>Building Relationships.</a:t>
            </a:r>
          </a:p>
          <a:p>
            <a:endParaRPr lang="en-NZ" dirty="0"/>
          </a:p>
          <a:p>
            <a:endParaRPr lang="en-NZ" dirty="0"/>
          </a:p>
          <a:p>
            <a:r>
              <a:rPr lang="en-NZ" dirty="0"/>
              <a:t>Taking tasks forward.</a:t>
            </a:r>
          </a:p>
          <a:p>
            <a:pPr lvl="8"/>
            <a:endParaRPr lang="en-NZ" dirty="0"/>
          </a:p>
          <a:p>
            <a:endParaRPr lang="en-NZ" dirty="0"/>
          </a:p>
          <a:p>
            <a:r>
              <a:rPr lang="en-NZ" dirty="0"/>
              <a:t>Confronting and handling Conflict.</a:t>
            </a:r>
          </a:p>
        </p:txBody>
      </p:sp>
      <p:pic>
        <p:nvPicPr>
          <p:cNvPr id="4" name="Picture 3" descr="Leading Learning &amp;amp; Team Dynamics for Established and Aspiring School  Leaders-Video Conferencing Seimineár Gréasáin - Welcome to Wexford  Education Centre, Ireland">
            <a:extLst>
              <a:ext uri="{FF2B5EF4-FFF2-40B4-BE49-F238E27FC236}">
                <a16:creationId xmlns:a16="http://schemas.microsoft.com/office/drawing/2014/main" id="{B1D48C8D-CDBB-F480-9F65-2961EB1B3D13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9804" y="2298279"/>
            <a:ext cx="3435350" cy="28568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127662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C2EFB23-78FF-031E-2736-B89A90DDFA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NZ" sz="44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Peer / Team supervision is:</a:t>
            </a:r>
            <a:endParaRPr lang="en-NZ" sz="44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110587-B7F9-C5D5-4587-A113E8BB5A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9593717" cy="3880773"/>
          </a:xfrm>
        </p:spPr>
        <p:txBody>
          <a:bodyPr>
            <a:normAutofit/>
          </a:bodyPr>
          <a:lstStyle/>
          <a:p>
            <a:endParaRPr lang="en-NZ" dirty="0"/>
          </a:p>
          <a:p>
            <a:pPr marL="0" indent="0" algn="ctr">
              <a:buNone/>
            </a:pPr>
            <a:r>
              <a:rPr lang="en-NZ" sz="2400" dirty="0"/>
              <a:t>“Peer / Team supervision is the application of the processes, and skills to learning, education and support functions of supervision in a group environment. The focus is on practice review. The group facilitates the supervision session ( and a key facilitator monitors process ) and focuses on the practice of one worker at a time”. (St Lukes Innovative Resources, 2016)</a:t>
            </a:r>
          </a:p>
        </p:txBody>
      </p:sp>
    </p:spTree>
    <p:extLst>
      <p:ext uri="{BB962C8B-B14F-4D97-AF65-F5344CB8AC3E}">
        <p14:creationId xmlns:p14="http://schemas.microsoft.com/office/powerpoint/2010/main" val="22474430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D474D-14DB-1969-99FE-F701ED4223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NZ" sz="3600" b="1" dirty="0">
                <a:ln w="12700">
                  <a:solidFill>
                    <a:schemeClr val="tx2">
                      <a:lumMod val="75000"/>
                    </a:schemeClr>
                  </a:solidFill>
                  <a:prstDash val="solid"/>
                </a:ln>
                <a:pattFill prst="dkUpDiag">
                  <a:fgClr>
                    <a:schemeClr val="tx2"/>
                  </a:fgClr>
                  <a:bgClr>
                    <a:schemeClr val="tx2">
                      <a:lumMod val="20000"/>
                      <a:lumOff val="80000"/>
                    </a:schemeClr>
                  </a:bgClr>
                </a:pattFill>
                <a:effectLst>
                  <a:outerShdw dist="38100" dir="2640000" algn="bl" rotWithShape="0">
                    <a:schemeClr val="tx2">
                      <a:lumMod val="75000"/>
                    </a:schemeClr>
                  </a:outerShdw>
                </a:effectLst>
              </a:rPr>
              <a:t>Characteristics of peer / team supervision</a:t>
            </a:r>
            <a:endParaRPr lang="en-NZ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32EE60-EFA8-EB84-F725-5F975BB63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48316" y="2160589"/>
            <a:ext cx="8952614" cy="3880773"/>
          </a:xfrm>
        </p:spPr>
        <p:txBody>
          <a:bodyPr>
            <a:normAutofit/>
          </a:bodyPr>
          <a:lstStyle/>
          <a:p>
            <a:r>
              <a:rPr lang="en-NZ" sz="2400" dirty="0"/>
              <a:t>Issues are identified and defined by the worker.</a:t>
            </a:r>
          </a:p>
          <a:p>
            <a:r>
              <a:rPr lang="en-NZ" sz="2400" dirty="0"/>
              <a:t>The worker decides and defines the goals of practice.</a:t>
            </a:r>
          </a:p>
          <a:p>
            <a:r>
              <a:rPr lang="en-NZ" sz="2400" dirty="0"/>
              <a:t>The worker identifies and describes strengths, exceptions and resources.</a:t>
            </a:r>
          </a:p>
          <a:p>
            <a:r>
              <a:rPr lang="en-NZ" sz="2400" dirty="0"/>
              <a:t>The worker decides what to try.</a:t>
            </a:r>
          </a:p>
          <a:p>
            <a:r>
              <a:rPr lang="en-NZ" sz="2400" dirty="0"/>
              <a:t>The practice solution is worker owned.</a:t>
            </a:r>
          </a:p>
          <a:p>
            <a:r>
              <a:rPr lang="en-NZ" sz="2400" dirty="0"/>
              <a:t>Strengths-based practice principles, processes and skills are the points of reference for the conversation.</a:t>
            </a:r>
          </a:p>
        </p:txBody>
      </p:sp>
    </p:spTree>
    <p:extLst>
      <p:ext uri="{BB962C8B-B14F-4D97-AF65-F5344CB8AC3E}">
        <p14:creationId xmlns:p14="http://schemas.microsoft.com/office/powerpoint/2010/main" val="35209271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5FCBEF"/>
      </a:accent1>
      <a:accent2>
        <a:srgbClr val="2E83C3"/>
      </a:accent2>
      <a:accent3>
        <a:srgbClr val="42D0A2"/>
      </a:accent3>
      <a:accent4>
        <a:srgbClr val="2E946B"/>
      </a:accent4>
      <a:accent5>
        <a:srgbClr val="42B051"/>
      </a:accent5>
      <a:accent6>
        <a:srgbClr val="96D141"/>
      </a:accent6>
      <a:hlink>
        <a:srgbClr val="3FCDE7"/>
      </a:hlink>
      <a:folHlink>
        <a:srgbClr val="A9D3E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runge Texture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67000"/>
                <a:shade val="65000"/>
              </a:schemeClr>
              <a:schemeClr val="phClr">
                <a:tint val="10000"/>
                <a:satMod val="130000"/>
              </a:schemeClr>
            </a:duotone>
          </a:blip>
          <a:tile tx="0" ty="0" sx="60000" sy="59000" flip="none" algn="b"/>
        </a:blipFill>
        <a:blipFill rotWithShape="1">
          <a:blip xmlns:r="http://schemas.openxmlformats.org/officeDocument/2006/relationships" r:embed="rId1">
            <a:duotone>
              <a:schemeClr val="phClr">
                <a:shade val="30000"/>
                <a:satMod val="115000"/>
              </a:schemeClr>
              <a:schemeClr val="phClr">
                <a:tint val="34000"/>
              </a:schemeClr>
            </a:duotone>
          </a:blip>
          <a:tile tx="0" ty="0" sx="60000" sy="59000" flip="none" algn="b"/>
        </a:blipFill>
      </a:fillStyleLst>
      <a:lnStyleLst>
        <a:ln w="6350" cap="flat" cmpd="sng" algn="ctr">
          <a:solidFill>
            <a:schemeClr val="phClr">
              <a:tint val="7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softEdge rad="12700"/>
          </a:effectLst>
        </a:effectStyle>
        <a:effectStyle>
          <a:effectLst>
            <a:outerShdw blurRad="50800" dist="19050" dir="5400000" algn="tl" rotWithShape="0">
              <a:srgbClr val="000000">
                <a:alpha val="60000"/>
              </a:srgbClr>
            </a:outerShdw>
            <a:softEdge rad="12700"/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381</TotalTime>
  <Words>708</Words>
  <Application>Microsoft Office PowerPoint</Application>
  <PresentationFormat>Widescreen</PresentationFormat>
  <Paragraphs>80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Trebuchet MS</vt:lpstr>
      <vt:lpstr>Wingdings 3</vt:lpstr>
      <vt:lpstr>Facet</vt:lpstr>
      <vt:lpstr>Group &amp; Peer Supervision</vt:lpstr>
      <vt:lpstr>Types of supervision within organisations </vt:lpstr>
      <vt:lpstr>Group supervision is:</vt:lpstr>
      <vt:lpstr>Group supervision potential benefits</vt:lpstr>
      <vt:lpstr>Myths and pitfalls  of group supervision</vt:lpstr>
      <vt:lpstr>Potential pitfalls</vt:lpstr>
      <vt:lpstr>Facilitating skills which supervision groups need</vt:lpstr>
      <vt:lpstr>Peer / Team supervision is:</vt:lpstr>
      <vt:lpstr>Characteristics of peer / team supervision</vt:lpstr>
      <vt:lpstr>Benefits of peer / team supervision</vt:lpstr>
      <vt:lpstr>The process</vt:lpstr>
      <vt:lpstr>References: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Cognitive behavioural therapy (CBT)</dc:title>
  <dc:creator>Louise Bradley</dc:creator>
  <cp:lastModifiedBy>Lynn Bruning</cp:lastModifiedBy>
  <cp:revision>31</cp:revision>
  <cp:lastPrinted>2023-10-17T20:44:00Z</cp:lastPrinted>
  <dcterms:created xsi:type="dcterms:W3CDTF">2015-09-14T05:23:02Z</dcterms:created>
  <dcterms:modified xsi:type="dcterms:W3CDTF">2023-10-17T20:44:14Z</dcterms:modified>
</cp:coreProperties>
</file>