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71" r:id="rId4"/>
    <p:sldId id="266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2F43F-D082-4510-8C3C-E9C0B2CF9C8F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B52FB-74D9-4302-8086-E7D453743F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999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477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86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11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963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4995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86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756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01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525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448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513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69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696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716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497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346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0A5A-3E6C-4596-B668-41C6BE7E6807}" type="datetimeFigureOut">
              <a:rPr lang="en-NZ" smtClean="0"/>
              <a:t>18/10/2023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84DFEB-10CF-479B-93AB-FB8A4DB8A98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11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3908" y="1329070"/>
            <a:ext cx="10515600" cy="4912242"/>
          </a:xfrm>
        </p:spPr>
        <p:txBody>
          <a:bodyPr>
            <a:noAutofit/>
          </a:bodyPr>
          <a:lstStyle/>
          <a:p>
            <a:pPr algn="ctr"/>
            <a:r>
              <a:rPr lang="en-NZ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Group &amp; Peer Supervision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B17CAB-5E8A-CFE6-5751-1CCB3DE8C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833" y="3115340"/>
            <a:ext cx="6103088" cy="28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209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3712-6490-8B8D-2CC4-7A1958DB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Benefits of peer / team supervision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6AEF3-A184-920A-C39E-0730B66AA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78" y="2160589"/>
            <a:ext cx="9197163" cy="3880773"/>
          </a:xfrm>
        </p:spPr>
        <p:txBody>
          <a:bodyPr/>
          <a:lstStyle/>
          <a:p>
            <a:r>
              <a:rPr lang="en-NZ" sz="2000" dirty="0"/>
              <a:t>Provides opportunities for shared reflection and learning not otherwise available to worker.</a:t>
            </a:r>
          </a:p>
          <a:p>
            <a:r>
              <a:rPr lang="en-NZ" sz="2000" dirty="0"/>
              <a:t>Develops strength-based skills.</a:t>
            </a:r>
          </a:p>
          <a:p>
            <a:r>
              <a:rPr lang="en-NZ" sz="2000" dirty="0"/>
              <a:t>Opportunity to practice facilitation skills.</a:t>
            </a:r>
          </a:p>
          <a:p>
            <a:r>
              <a:rPr lang="en-NZ" sz="2000" dirty="0"/>
              <a:t>Enables a normalising experience for workers.</a:t>
            </a:r>
          </a:p>
          <a:p>
            <a:r>
              <a:rPr lang="en-NZ" sz="2000" dirty="0"/>
              <a:t>Enables an opportunity for greater understanding of what others are doing.</a:t>
            </a:r>
          </a:p>
          <a:p>
            <a:r>
              <a:rPr lang="en-NZ" sz="2000" dirty="0"/>
              <a:t>Greater access to support and challenge.</a:t>
            </a:r>
          </a:p>
          <a:p>
            <a:r>
              <a:rPr lang="en-NZ" sz="2000" dirty="0"/>
              <a:t>Enables team building.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399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544D-4DF0-036B-BCDD-23B108F6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process</a:t>
            </a:r>
            <a:endParaRPr lang="en-NZ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DF77E-67D1-34D5-FC31-43635AA7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4373"/>
            <a:ext cx="8596668" cy="428699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NZ" sz="3200" dirty="0"/>
              <a:t>Issue – Wonderings / Summary/Reflection</a:t>
            </a:r>
          </a:p>
          <a:p>
            <a:pPr>
              <a:buFont typeface="+mj-lt"/>
              <a:buAutoNum type="arabicPeriod"/>
            </a:pPr>
            <a:r>
              <a:rPr lang="en-NZ" sz="3200" dirty="0"/>
              <a:t>Future Focus – Doing and feeling/ concrete description</a:t>
            </a:r>
          </a:p>
          <a:p>
            <a:pPr>
              <a:buFont typeface="+mj-lt"/>
              <a:buAutoNum type="arabicPeriod"/>
            </a:pPr>
            <a:r>
              <a:rPr lang="en-NZ" sz="3200" dirty="0"/>
              <a:t>Strengths, Resources &amp; Exceptions</a:t>
            </a:r>
          </a:p>
          <a:p>
            <a:pPr>
              <a:buFont typeface="+mj-lt"/>
              <a:buAutoNum type="arabicPeriod"/>
            </a:pPr>
            <a:r>
              <a:rPr lang="en-NZ" sz="3200" dirty="0"/>
              <a:t>Constraints, Barriers, Obstacles, Challenges</a:t>
            </a:r>
          </a:p>
          <a:p>
            <a:pPr>
              <a:buFont typeface="+mj-lt"/>
              <a:buAutoNum type="arabicPeriod"/>
            </a:pPr>
            <a:r>
              <a:rPr lang="en-NZ" sz="3200" dirty="0"/>
              <a:t>What Now?</a:t>
            </a:r>
          </a:p>
          <a:p>
            <a:pPr>
              <a:buFont typeface="+mj-lt"/>
              <a:buAutoNum type="arabicPeriod"/>
            </a:pPr>
            <a:r>
              <a:rPr lang="en-NZ" sz="3200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5834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0295-C419-0E8D-7556-1C67EC940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References: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142F-4DB3-376F-80C3-044F98382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Baxter, R., &amp; Mayor, T. (2008). </a:t>
            </a:r>
            <a:r>
              <a:rPr lang="en-NZ" i="1" dirty="0"/>
              <a:t>Supervision scrapbook.</a:t>
            </a:r>
          </a:p>
          <a:p>
            <a:r>
              <a:rPr lang="en-NZ" dirty="0"/>
              <a:t>Kadushin, A., &amp; Harkness, D. (2014). </a:t>
            </a:r>
            <a:r>
              <a:rPr lang="en-NZ" i="1" dirty="0"/>
              <a:t>Supervision in social work </a:t>
            </a:r>
            <a:r>
              <a:rPr lang="en-NZ" dirty="0"/>
              <a:t>(5</a:t>
            </a:r>
            <a:r>
              <a:rPr lang="en-NZ" baseline="30000" dirty="0"/>
              <a:t>th</a:t>
            </a:r>
            <a:r>
              <a:rPr lang="en-NZ" dirty="0"/>
              <a:t> ed.).</a:t>
            </a:r>
          </a:p>
          <a:p>
            <a:pPr marL="0" indent="0">
              <a:buNone/>
            </a:pPr>
            <a:r>
              <a:rPr lang="en-NZ" dirty="0"/>
              <a:t>           Columbia University Press.</a:t>
            </a:r>
            <a:endParaRPr lang="en-NZ" sz="1800" dirty="0"/>
          </a:p>
          <a:p>
            <a:r>
              <a:rPr lang="en-NZ" sz="1800" dirty="0"/>
              <a:t>Morrison, T. (2005) </a:t>
            </a:r>
            <a:r>
              <a:rPr lang="en-NZ" sz="1800" i="1" dirty="0"/>
              <a:t>Staff supervision in social care</a:t>
            </a:r>
            <a:r>
              <a:rPr lang="en-NZ" sz="1800" dirty="0"/>
              <a:t>. Pavilion Publishing.</a:t>
            </a:r>
          </a:p>
          <a:p>
            <a:r>
              <a:rPr lang="en-NZ" dirty="0"/>
              <a:t>St Lukes, (2016). </a:t>
            </a:r>
            <a:r>
              <a:rPr lang="en-NZ" i="1" dirty="0"/>
              <a:t>Strength-based peer supervision and service coordination</a:t>
            </a:r>
          </a:p>
          <a:p>
            <a:pPr marL="0" indent="0">
              <a:buNone/>
            </a:pPr>
            <a:r>
              <a:rPr lang="en-NZ" i="1" dirty="0"/>
              <a:t>          (paper resource)</a:t>
            </a:r>
            <a:r>
              <a:rPr lang="en-NZ" dirty="0"/>
              <a:t>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184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886" y="202018"/>
            <a:ext cx="8596668" cy="1509824"/>
          </a:xfrm>
        </p:spPr>
        <p:txBody>
          <a:bodyPr>
            <a:noAutofit/>
          </a:bodyPr>
          <a:lstStyle/>
          <a:p>
            <a:pPr algn="ctr"/>
            <a:r>
              <a:rPr lang="en-NZ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Types of supervision within organisations</a:t>
            </a:r>
            <a:br>
              <a:rPr lang="en-NZ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en-NZ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1887" y="1416676"/>
            <a:ext cx="8596668" cy="4899064"/>
          </a:xfrm>
        </p:spPr>
        <p:txBody>
          <a:bodyPr>
            <a:normAutofit lnSpcReduction="10000"/>
          </a:bodyPr>
          <a:lstStyle/>
          <a:p>
            <a:pPr algn="ctr"/>
            <a:endParaRPr lang="en-NZ" dirty="0"/>
          </a:p>
          <a:p>
            <a:r>
              <a:rPr lang="en-NZ" sz="2000" dirty="0"/>
              <a:t>Internal: supervised by someone within the organisation usually focuses on administrative supervision.</a:t>
            </a:r>
          </a:p>
          <a:p>
            <a:r>
              <a:rPr lang="en-NZ" sz="2000" dirty="0"/>
              <a:t>External: Supervised by someone not employed by the organisation. The focus being more on the supportive functions.</a:t>
            </a:r>
          </a:p>
          <a:p>
            <a:r>
              <a:rPr lang="en-NZ" sz="2000" dirty="0"/>
              <a:t>Peer: Supervision is when two people supervise each other – more common for advanced practitioners.</a:t>
            </a:r>
          </a:p>
          <a:p>
            <a:r>
              <a:rPr lang="en-NZ" sz="2000" dirty="0"/>
              <a:t>Team: Supervision is when 3 of more people supervise each other either within the same organisation or a mix.</a:t>
            </a:r>
          </a:p>
          <a:p>
            <a:r>
              <a:rPr lang="en-NZ" sz="2000" dirty="0"/>
              <a:t>Group: Supervision is when a group meet and are supervised by a facilitator.</a:t>
            </a:r>
          </a:p>
          <a:p>
            <a:r>
              <a:rPr lang="en-NZ" sz="2000" dirty="0"/>
              <a:t>Cultural: Supports awareness of own practice with particular ethnicities such as Kaupapa Māori approaches for Tauiwi working with Tangata Whenua.</a:t>
            </a:r>
          </a:p>
          <a:p>
            <a:pPr marL="0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846465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CE76-38CF-EE4F-0B85-F9DB510D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Group supervision is:</a:t>
            </a:r>
            <a:endParaRPr lang="en-NZ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85CD5-E5C1-0501-FC70-6CF119A6D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dirty="0"/>
          </a:p>
          <a:p>
            <a:pPr marL="0" indent="0" algn="ctr">
              <a:buNone/>
            </a:pPr>
            <a:r>
              <a:rPr lang="en-NZ" sz="4000" dirty="0"/>
              <a:t>“When properly set up and well facilitated, has the potential to offer a wide range of developmental and deep learning opportunities”  (Morrison,2005)</a:t>
            </a:r>
          </a:p>
        </p:txBody>
      </p:sp>
    </p:spTree>
    <p:extLst>
      <p:ext uri="{BB962C8B-B14F-4D97-AF65-F5344CB8AC3E}">
        <p14:creationId xmlns:p14="http://schemas.microsoft.com/office/powerpoint/2010/main" val="160291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2149343"/>
            <a:ext cx="8654902" cy="3953746"/>
          </a:xfrm>
        </p:spPr>
        <p:txBody>
          <a:bodyPr>
            <a:normAutofit/>
          </a:bodyPr>
          <a:lstStyle/>
          <a:p>
            <a:r>
              <a:rPr lang="en-NZ" sz="2000" dirty="0"/>
              <a:t>Promotes culture of peer / team support and accountability.</a:t>
            </a:r>
          </a:p>
          <a:p>
            <a:r>
              <a:rPr lang="en-NZ" sz="2000" dirty="0"/>
              <a:t>Expands skills-pool and knowledge base.</a:t>
            </a:r>
          </a:p>
          <a:p>
            <a:r>
              <a:rPr lang="en-NZ" sz="2000" dirty="0"/>
              <a:t>Diversity of group widens perspectives.</a:t>
            </a:r>
          </a:p>
          <a:p>
            <a:r>
              <a:rPr lang="en-NZ" sz="2000" dirty="0"/>
              <a:t>Enables a focus on process as well as task.</a:t>
            </a:r>
          </a:p>
          <a:p>
            <a:r>
              <a:rPr lang="en-NZ" sz="2000" dirty="0"/>
              <a:t>Models and develops facilitating skills.                         </a:t>
            </a:r>
          </a:p>
          <a:p>
            <a:r>
              <a:rPr lang="en-NZ" sz="2000" dirty="0"/>
              <a:t>Source emotional support from peers.                           </a:t>
            </a:r>
          </a:p>
          <a:p>
            <a:r>
              <a:rPr lang="en-NZ" sz="2000" dirty="0"/>
              <a:t>Promotes the understanding of groups.</a:t>
            </a:r>
          </a:p>
          <a:p>
            <a:r>
              <a:rPr lang="en-NZ" sz="2000" dirty="0"/>
              <a:t>Increases options, ideas &amp; innovation.</a:t>
            </a:r>
          </a:p>
          <a:p>
            <a:r>
              <a:rPr lang="en-NZ" sz="2000" dirty="0"/>
              <a:t>Promotes a greater transparency of practice.</a:t>
            </a:r>
          </a:p>
          <a:p>
            <a:pPr marL="0" indent="0">
              <a:buNone/>
            </a:pPr>
            <a:endParaRPr lang="en-NZ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D134AF-ACC7-3FEC-7163-A65D4B47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05828" cy="1320800"/>
          </a:xfrm>
        </p:spPr>
        <p:txBody>
          <a:bodyPr/>
          <a:lstStyle/>
          <a:p>
            <a:pPr algn="ctr"/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Group supervision</a:t>
            </a:r>
            <a:b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potential benefits</a:t>
            </a:r>
            <a:endParaRPr lang="en-N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3A833F-873E-2BE9-13A4-BF7C88A18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447" y="2977116"/>
            <a:ext cx="2636874" cy="25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91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4763-DEA0-84BC-D59B-1E5900F2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Myths and pitfalls </a:t>
            </a:r>
            <a:b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of group supervision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0E7E-6FD5-B96A-2B0C-F9B33711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/>
              <a:t>A cheaper way of doing individual supervision more quickly.</a:t>
            </a:r>
          </a:p>
          <a:p>
            <a:r>
              <a:rPr lang="en-NZ" sz="2400" dirty="0"/>
              <a:t>A solution for poor performing or dysfunctional teams.</a:t>
            </a:r>
          </a:p>
          <a:p>
            <a:r>
              <a:rPr lang="en-NZ" sz="2400" dirty="0"/>
              <a:t>A framework that is appropriate to all staff or all tasks.</a:t>
            </a:r>
          </a:p>
          <a:p>
            <a:r>
              <a:rPr lang="en-NZ" sz="2400" dirty="0"/>
              <a:t>A process that can be imposed on staff.</a:t>
            </a:r>
          </a:p>
          <a:p>
            <a:r>
              <a:rPr lang="en-NZ" sz="2400" dirty="0"/>
              <a:t>A format that will suit all individual supervisors.</a:t>
            </a:r>
          </a:p>
          <a:p>
            <a:r>
              <a:rPr lang="en-NZ" sz="2400" dirty="0"/>
              <a:t>A process at which good individual supervisors will. necessarily be competent.</a:t>
            </a:r>
          </a:p>
        </p:txBody>
      </p:sp>
    </p:spTree>
    <p:extLst>
      <p:ext uri="{BB962C8B-B14F-4D97-AF65-F5344CB8AC3E}">
        <p14:creationId xmlns:p14="http://schemas.microsoft.com/office/powerpoint/2010/main" val="145887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AAD6-5795-9A72-DC00-2D3ED99CB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104080" cy="1320800"/>
          </a:xfrm>
        </p:spPr>
        <p:txBody>
          <a:bodyPr>
            <a:normAutofit/>
          </a:bodyPr>
          <a:lstStyle/>
          <a:p>
            <a:pPr algn="ctr"/>
            <a:r>
              <a:rPr lang="en-NZ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Potential pitfalls</a:t>
            </a:r>
            <a:endParaRPr lang="en-NZ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94A9-A43B-977D-0687-A178FD927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78" y="1520457"/>
            <a:ext cx="9133369" cy="4520906"/>
          </a:xfrm>
        </p:spPr>
        <p:txBody>
          <a:bodyPr>
            <a:normAutofit/>
          </a:bodyPr>
          <a:lstStyle/>
          <a:p>
            <a:endParaRPr lang="en-NZ" dirty="0"/>
          </a:p>
          <a:p>
            <a:r>
              <a:rPr lang="en-NZ" dirty="0"/>
              <a:t>Demand on the facilitator – there are multiple dynamics.</a:t>
            </a:r>
          </a:p>
          <a:p>
            <a:r>
              <a:rPr lang="en-NZ" dirty="0"/>
              <a:t>Can mirror and intensify dysfunctional team processes.</a:t>
            </a:r>
          </a:p>
          <a:p>
            <a:r>
              <a:rPr lang="en-NZ" dirty="0"/>
              <a:t>Can move quickly between group highs and lows.</a:t>
            </a:r>
          </a:p>
          <a:p>
            <a:r>
              <a:rPr lang="en-NZ" dirty="0"/>
              <a:t>People behave differently in groups.</a:t>
            </a:r>
          </a:p>
          <a:p>
            <a:r>
              <a:rPr lang="en-NZ" dirty="0"/>
              <a:t>Can over-focus on group process and neglect task and user needs.</a:t>
            </a:r>
          </a:p>
          <a:p>
            <a:r>
              <a:rPr lang="en-NZ" dirty="0"/>
              <a:t>Dominated by a few loud voices to the detriment of less experienced or quieter members.</a:t>
            </a:r>
          </a:p>
          <a:p>
            <a:r>
              <a:rPr lang="en-NZ" dirty="0"/>
              <a:t>Can be derailed into a single issue or an unanticipated issue arising.</a:t>
            </a:r>
          </a:p>
          <a:p>
            <a:r>
              <a:rPr lang="en-NZ" dirty="0"/>
              <a:t>Difficult to manage relevance to members who are at different stages of development.</a:t>
            </a:r>
          </a:p>
        </p:txBody>
      </p:sp>
    </p:spTree>
    <p:extLst>
      <p:ext uri="{BB962C8B-B14F-4D97-AF65-F5344CB8AC3E}">
        <p14:creationId xmlns:p14="http://schemas.microsoft.com/office/powerpoint/2010/main" val="392416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8F0F-94C9-7462-75D8-5A672AAE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Facilitating skills which supervision</a:t>
            </a:r>
            <a:b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groups need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FFB6D-5DA3-4C74-20FC-6E9896DA4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/>
              <a:t>Building Relationships.</a:t>
            </a:r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Taking tasks forward.</a:t>
            </a:r>
          </a:p>
          <a:p>
            <a:pPr lvl="8"/>
            <a:endParaRPr lang="en-NZ" dirty="0"/>
          </a:p>
          <a:p>
            <a:endParaRPr lang="en-NZ" dirty="0"/>
          </a:p>
          <a:p>
            <a:r>
              <a:rPr lang="en-NZ" dirty="0"/>
              <a:t>Confronting and handling Conflict.</a:t>
            </a:r>
          </a:p>
        </p:txBody>
      </p:sp>
      <p:pic>
        <p:nvPicPr>
          <p:cNvPr id="4" name="Picture 3" descr="Leading Learning &amp;amp; Team Dynamics for Established and Aspiring School  Leaders-Video Conferencing Seimineár Gréasáin - Welcome to Wexford  Education Centre, Ireland">
            <a:extLst>
              <a:ext uri="{FF2B5EF4-FFF2-40B4-BE49-F238E27FC236}">
                <a16:creationId xmlns:a16="http://schemas.microsoft.com/office/drawing/2014/main" id="{B1D48C8D-CDBB-F480-9F65-2961EB1B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804" y="2298279"/>
            <a:ext cx="3435350" cy="2856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76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FB23-78FF-031E-2736-B89A90DD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Peer / Team supervision is:</a:t>
            </a:r>
            <a:endParaRPr lang="en-NZ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10587-B7F9-C5D5-4587-A113E8BB5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593717" cy="3880773"/>
          </a:xfrm>
        </p:spPr>
        <p:txBody>
          <a:bodyPr>
            <a:normAutofit/>
          </a:bodyPr>
          <a:lstStyle/>
          <a:p>
            <a:endParaRPr lang="en-NZ" dirty="0"/>
          </a:p>
          <a:p>
            <a:pPr marL="0" indent="0" algn="ctr">
              <a:buNone/>
            </a:pPr>
            <a:r>
              <a:rPr lang="en-NZ" sz="2400" dirty="0"/>
              <a:t>“Peer / Team supervision is the application of the processes, and skills to learning, education and support functions of supervision in a group environment. The focus is on practice review. The group facilitates the supervision session ( and a key facilitator monitors process ) and focuses on the practice of one worker at a time”. (St Lukes Innovative Resources, 2016)</a:t>
            </a:r>
          </a:p>
        </p:txBody>
      </p:sp>
    </p:spTree>
    <p:extLst>
      <p:ext uri="{BB962C8B-B14F-4D97-AF65-F5344CB8AC3E}">
        <p14:creationId xmlns:p14="http://schemas.microsoft.com/office/powerpoint/2010/main" val="224744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D474D-14DB-1969-99FE-F701ED42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Characteristics of peer / team supervision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2EE60-EFA8-EB84-F725-5F975BB63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316" y="2160589"/>
            <a:ext cx="8952614" cy="3880773"/>
          </a:xfrm>
        </p:spPr>
        <p:txBody>
          <a:bodyPr>
            <a:normAutofit/>
          </a:bodyPr>
          <a:lstStyle/>
          <a:p>
            <a:r>
              <a:rPr lang="en-NZ" sz="2400" dirty="0"/>
              <a:t>Issues are identified and defined by the worker.</a:t>
            </a:r>
          </a:p>
          <a:p>
            <a:r>
              <a:rPr lang="en-NZ" sz="2400" dirty="0"/>
              <a:t>The worker decides and defines the goals of practice.</a:t>
            </a:r>
          </a:p>
          <a:p>
            <a:r>
              <a:rPr lang="en-NZ" sz="2400" dirty="0"/>
              <a:t>The worker identifies and describes strengths, exceptions and resources.</a:t>
            </a:r>
          </a:p>
          <a:p>
            <a:r>
              <a:rPr lang="en-NZ" sz="2400" dirty="0"/>
              <a:t>The worker decides what to try.</a:t>
            </a:r>
          </a:p>
          <a:p>
            <a:r>
              <a:rPr lang="en-NZ" sz="2400" dirty="0"/>
              <a:t>The practice solution is worker owned.</a:t>
            </a:r>
          </a:p>
          <a:p>
            <a:r>
              <a:rPr lang="en-NZ" sz="2400" dirty="0"/>
              <a:t>Strengths-based practice principles, processes and skills are the points of reference for the conversation.</a:t>
            </a:r>
          </a:p>
        </p:txBody>
      </p:sp>
    </p:spTree>
    <p:extLst>
      <p:ext uri="{BB962C8B-B14F-4D97-AF65-F5344CB8AC3E}">
        <p14:creationId xmlns:p14="http://schemas.microsoft.com/office/powerpoint/2010/main" val="352092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708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Group &amp; Peer Supervision</vt:lpstr>
      <vt:lpstr>Types of supervision within organisations </vt:lpstr>
      <vt:lpstr>Group supervision is:</vt:lpstr>
      <vt:lpstr>Group supervision potential benefits</vt:lpstr>
      <vt:lpstr>Myths and pitfalls  of group supervision</vt:lpstr>
      <vt:lpstr>Potential pitfalls</vt:lpstr>
      <vt:lpstr>Facilitating skills which supervision groups need</vt:lpstr>
      <vt:lpstr>Peer / Team supervision is:</vt:lpstr>
      <vt:lpstr>Characteristics of peer / team supervision</vt:lpstr>
      <vt:lpstr>Benefits of peer / team supervision</vt:lpstr>
      <vt:lpstr>The process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behavioural therapy (CBT)</dc:title>
  <dc:creator>Louise Bradley</dc:creator>
  <cp:lastModifiedBy>Lynn Bruning</cp:lastModifiedBy>
  <cp:revision>31</cp:revision>
  <cp:lastPrinted>2023-10-17T20:44:00Z</cp:lastPrinted>
  <dcterms:created xsi:type="dcterms:W3CDTF">2015-09-14T05:23:02Z</dcterms:created>
  <dcterms:modified xsi:type="dcterms:W3CDTF">2023-10-17T20:44:14Z</dcterms:modified>
</cp:coreProperties>
</file>