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0"/>
  </p:notesMasterIdLst>
  <p:sldIdLst>
    <p:sldId id="256" r:id="rId6"/>
    <p:sldId id="259" r:id="rId7"/>
    <p:sldId id="270" r:id="rId8"/>
    <p:sldId id="257" r:id="rId9"/>
    <p:sldId id="258" r:id="rId10"/>
    <p:sldId id="261" r:id="rId11"/>
    <p:sldId id="262" r:id="rId12"/>
    <p:sldId id="265" r:id="rId13"/>
    <p:sldId id="260" r:id="rId14"/>
    <p:sldId id="263" r:id="rId15"/>
    <p:sldId id="264" r:id="rId16"/>
    <p:sldId id="267" r:id="rId17"/>
    <p:sldId id="266" r:id="rId18"/>
    <p:sldId id="269" r:id="rId19"/>
  </p:sldIdLst>
  <p:sldSz cx="9144000" cy="6858000" type="screen4x3"/>
  <p:notesSz cx="6807200" cy="9939338"/>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9F5730-BB10-8661-1AE8-3485433520A5}" v="6" dt="2024-10-23T02:03:45.6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707" autoAdjust="0"/>
  </p:normalViewPr>
  <p:slideViewPr>
    <p:cSldViewPr>
      <p:cViewPr varScale="1">
        <p:scale>
          <a:sx n="85" d="100"/>
          <a:sy n="85"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 Bruning" userId="S::lynn.bruning@nmit.ac.nz::863cbf6e-2a2c-426e-a7c3-dbcb50bb059e" providerId="AD" clId="Web-{3F9F5730-BB10-8661-1AE8-3485433520A5}"/>
    <pc:docChg chg="modSld">
      <pc:chgData name="Lynn Bruning" userId="S::lynn.bruning@nmit.ac.nz::863cbf6e-2a2c-426e-a7c3-dbcb50bb059e" providerId="AD" clId="Web-{3F9F5730-BB10-8661-1AE8-3485433520A5}" dt="2024-10-23T02:03:45.695" v="7" actId="20577"/>
      <pc:docMkLst>
        <pc:docMk/>
      </pc:docMkLst>
      <pc:sldChg chg="modSp">
        <pc:chgData name="Lynn Bruning" userId="S::lynn.bruning@nmit.ac.nz::863cbf6e-2a2c-426e-a7c3-dbcb50bb059e" providerId="AD" clId="Web-{3F9F5730-BB10-8661-1AE8-3485433520A5}" dt="2024-10-23T02:01:50.348" v="5" actId="20577"/>
        <pc:sldMkLst>
          <pc:docMk/>
          <pc:sldMk cId="0" sldId="257"/>
        </pc:sldMkLst>
        <pc:spChg chg="mod">
          <ac:chgData name="Lynn Bruning" userId="S::lynn.bruning@nmit.ac.nz::863cbf6e-2a2c-426e-a7c3-dbcb50bb059e" providerId="AD" clId="Web-{3F9F5730-BB10-8661-1AE8-3485433520A5}" dt="2024-10-23T02:01:50.348" v="5" actId="20577"/>
          <ac:spMkLst>
            <pc:docMk/>
            <pc:sldMk cId="0" sldId="257"/>
            <ac:spMk id="3" creationId="{00000000-0000-0000-0000-000000000000}"/>
          </ac:spMkLst>
        </pc:spChg>
      </pc:sldChg>
      <pc:sldChg chg="modSp">
        <pc:chgData name="Lynn Bruning" userId="S::lynn.bruning@nmit.ac.nz::863cbf6e-2a2c-426e-a7c3-dbcb50bb059e" providerId="AD" clId="Web-{3F9F5730-BB10-8661-1AE8-3485433520A5}" dt="2024-10-23T02:01:13.051" v="2" actId="20577"/>
        <pc:sldMkLst>
          <pc:docMk/>
          <pc:sldMk cId="0" sldId="259"/>
        </pc:sldMkLst>
        <pc:spChg chg="mod">
          <ac:chgData name="Lynn Bruning" userId="S::lynn.bruning@nmit.ac.nz::863cbf6e-2a2c-426e-a7c3-dbcb50bb059e" providerId="AD" clId="Web-{3F9F5730-BB10-8661-1AE8-3485433520A5}" dt="2024-10-23T02:01:13.051" v="2" actId="20577"/>
          <ac:spMkLst>
            <pc:docMk/>
            <pc:sldMk cId="0" sldId="259"/>
            <ac:spMk id="3" creationId="{00000000-0000-0000-0000-000000000000}"/>
          </ac:spMkLst>
        </pc:spChg>
      </pc:sldChg>
      <pc:sldChg chg="modSp">
        <pc:chgData name="Lynn Bruning" userId="S::lynn.bruning@nmit.ac.nz::863cbf6e-2a2c-426e-a7c3-dbcb50bb059e" providerId="AD" clId="Web-{3F9F5730-BB10-8661-1AE8-3485433520A5}" dt="2024-10-23T02:03:45.695" v="7" actId="20577"/>
        <pc:sldMkLst>
          <pc:docMk/>
          <pc:sldMk cId="0" sldId="260"/>
        </pc:sldMkLst>
        <pc:spChg chg="mod">
          <ac:chgData name="Lynn Bruning" userId="S::lynn.bruning@nmit.ac.nz::863cbf6e-2a2c-426e-a7c3-dbcb50bb059e" providerId="AD" clId="Web-{3F9F5730-BB10-8661-1AE8-3485433520A5}" dt="2024-10-23T02:03:45.695" v="7" actId="20577"/>
          <ac:spMkLst>
            <pc:docMk/>
            <pc:sldMk cId="0" sldId="26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787" cy="496967"/>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5838" y="1"/>
            <a:ext cx="2949787" cy="496967"/>
          </a:xfrm>
          <a:prstGeom prst="rect">
            <a:avLst/>
          </a:prstGeom>
        </p:spPr>
        <p:txBody>
          <a:bodyPr vert="horz" lIns="91440" tIns="45720" rIns="91440" bIns="45720" rtlCol="0"/>
          <a:lstStyle>
            <a:lvl1pPr algn="r">
              <a:defRPr sz="1200"/>
            </a:lvl1pPr>
          </a:lstStyle>
          <a:p>
            <a:fld id="{8E1AA265-B000-4516-8032-D594FB74DE4A}" type="datetimeFigureOut">
              <a:rPr lang="en-NZ" smtClean="0"/>
              <a:t>22/10/2024</a:t>
            </a:fld>
            <a:endParaRPr lang="en-NZ"/>
          </a:p>
        </p:txBody>
      </p:sp>
      <p:sp>
        <p:nvSpPr>
          <p:cNvPr id="4" name="Slide Image Placeholder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40647"/>
            <a:ext cx="2949787" cy="49696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5838" y="9440647"/>
            <a:ext cx="2949787" cy="496967"/>
          </a:xfrm>
          <a:prstGeom prst="rect">
            <a:avLst/>
          </a:prstGeom>
        </p:spPr>
        <p:txBody>
          <a:bodyPr vert="horz" lIns="91440" tIns="45720" rIns="91440" bIns="45720" rtlCol="0" anchor="b"/>
          <a:lstStyle>
            <a:lvl1pPr algn="r">
              <a:defRPr sz="1200"/>
            </a:lvl1pPr>
          </a:lstStyle>
          <a:p>
            <a:fld id="{D2207C97-56A1-4D95-8712-63C60D6A5B13}" type="slidenum">
              <a:rPr lang="en-NZ" smtClean="0"/>
              <a:t>‹#›</a:t>
            </a:fld>
            <a:endParaRPr lang="en-NZ"/>
          </a:p>
        </p:txBody>
      </p:sp>
    </p:spTree>
    <p:extLst>
      <p:ext uri="{BB962C8B-B14F-4D97-AF65-F5344CB8AC3E}">
        <p14:creationId xmlns:p14="http://schemas.microsoft.com/office/powerpoint/2010/main" val="3692493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1</a:t>
            </a:fld>
            <a:endParaRPr lang="en-NZ"/>
          </a:p>
        </p:txBody>
      </p:sp>
    </p:spTree>
    <p:extLst>
      <p:ext uri="{BB962C8B-B14F-4D97-AF65-F5344CB8AC3E}">
        <p14:creationId xmlns:p14="http://schemas.microsoft.com/office/powerpoint/2010/main" val="936636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10</a:t>
            </a:fld>
            <a:endParaRPr lang="en-NZ"/>
          </a:p>
        </p:txBody>
      </p:sp>
    </p:spTree>
    <p:extLst>
      <p:ext uri="{BB962C8B-B14F-4D97-AF65-F5344CB8AC3E}">
        <p14:creationId xmlns:p14="http://schemas.microsoft.com/office/powerpoint/2010/main" val="254325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11</a:t>
            </a:fld>
            <a:endParaRPr lang="en-NZ"/>
          </a:p>
        </p:txBody>
      </p:sp>
    </p:spTree>
    <p:extLst>
      <p:ext uri="{BB962C8B-B14F-4D97-AF65-F5344CB8AC3E}">
        <p14:creationId xmlns:p14="http://schemas.microsoft.com/office/powerpoint/2010/main" val="465477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12</a:t>
            </a:fld>
            <a:endParaRPr lang="en-NZ"/>
          </a:p>
        </p:txBody>
      </p:sp>
    </p:spTree>
    <p:extLst>
      <p:ext uri="{BB962C8B-B14F-4D97-AF65-F5344CB8AC3E}">
        <p14:creationId xmlns:p14="http://schemas.microsoft.com/office/powerpoint/2010/main" val="2778578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13</a:t>
            </a:fld>
            <a:endParaRPr lang="en-NZ"/>
          </a:p>
        </p:txBody>
      </p:sp>
    </p:spTree>
    <p:extLst>
      <p:ext uri="{BB962C8B-B14F-4D97-AF65-F5344CB8AC3E}">
        <p14:creationId xmlns:p14="http://schemas.microsoft.com/office/powerpoint/2010/main" val="2767804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14</a:t>
            </a:fld>
            <a:endParaRPr lang="en-NZ"/>
          </a:p>
        </p:txBody>
      </p:sp>
    </p:spTree>
    <p:extLst>
      <p:ext uri="{BB962C8B-B14F-4D97-AF65-F5344CB8AC3E}">
        <p14:creationId xmlns:p14="http://schemas.microsoft.com/office/powerpoint/2010/main" val="1290339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a:t>Learning Outcomes on Stream</a:t>
            </a:r>
          </a:p>
        </p:txBody>
      </p:sp>
      <p:sp>
        <p:nvSpPr>
          <p:cNvPr id="4" name="Slide Number Placeholder 3"/>
          <p:cNvSpPr>
            <a:spLocks noGrp="1"/>
          </p:cNvSpPr>
          <p:nvPr>
            <p:ph type="sldNum" sz="quarter" idx="10"/>
          </p:nvPr>
        </p:nvSpPr>
        <p:spPr/>
        <p:txBody>
          <a:bodyPr/>
          <a:lstStyle/>
          <a:p>
            <a:fld id="{D2207C97-56A1-4D95-8712-63C60D6A5B13}" type="slidenum">
              <a:rPr lang="en-NZ" smtClean="0"/>
              <a:t>2</a:t>
            </a:fld>
            <a:endParaRPr lang="en-NZ"/>
          </a:p>
        </p:txBody>
      </p:sp>
    </p:spTree>
    <p:extLst>
      <p:ext uri="{BB962C8B-B14F-4D97-AF65-F5344CB8AC3E}">
        <p14:creationId xmlns:p14="http://schemas.microsoft.com/office/powerpoint/2010/main" val="1789319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a:t>Learning Outcomes on Stream</a:t>
            </a:r>
          </a:p>
        </p:txBody>
      </p:sp>
      <p:sp>
        <p:nvSpPr>
          <p:cNvPr id="4" name="Slide Number Placeholder 3"/>
          <p:cNvSpPr>
            <a:spLocks noGrp="1"/>
          </p:cNvSpPr>
          <p:nvPr>
            <p:ph type="sldNum" sz="quarter" idx="10"/>
          </p:nvPr>
        </p:nvSpPr>
        <p:spPr/>
        <p:txBody>
          <a:bodyPr/>
          <a:lstStyle/>
          <a:p>
            <a:fld id="{D2207C97-56A1-4D95-8712-63C60D6A5B13}" type="slidenum">
              <a:rPr lang="en-NZ" smtClean="0"/>
              <a:t>3</a:t>
            </a:fld>
            <a:endParaRPr lang="en-NZ"/>
          </a:p>
        </p:txBody>
      </p:sp>
    </p:spTree>
    <p:extLst>
      <p:ext uri="{BB962C8B-B14F-4D97-AF65-F5344CB8AC3E}">
        <p14:creationId xmlns:p14="http://schemas.microsoft.com/office/powerpoint/2010/main" val="4181183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D2207C97-56A1-4D95-8712-63C60D6A5B13}" type="slidenum">
              <a:rPr lang="en-NZ" smtClean="0"/>
              <a:t>4</a:t>
            </a:fld>
            <a:endParaRPr lang="en-NZ"/>
          </a:p>
        </p:txBody>
      </p:sp>
    </p:spTree>
    <p:extLst>
      <p:ext uri="{BB962C8B-B14F-4D97-AF65-F5344CB8AC3E}">
        <p14:creationId xmlns:p14="http://schemas.microsoft.com/office/powerpoint/2010/main" val="2914342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a:t>Strong Kavanagh et al- benefits- prof </a:t>
            </a:r>
            <a:r>
              <a:rPr lang="en-NZ" dirty="0" err="1"/>
              <a:t>devlpmet</a:t>
            </a:r>
            <a:r>
              <a:rPr lang="en-NZ" dirty="0"/>
              <a:t> and support, quality assurance, best practice</a:t>
            </a:r>
          </a:p>
          <a:p>
            <a:r>
              <a:rPr lang="en-NZ" dirty="0" err="1"/>
              <a:t>Hist</a:t>
            </a:r>
            <a:r>
              <a:rPr lang="en-NZ" dirty="0"/>
              <a:t> origins- </a:t>
            </a:r>
            <a:r>
              <a:rPr lang="en-NZ" dirty="0" err="1"/>
              <a:t>Kierans</a:t>
            </a:r>
            <a:r>
              <a:rPr lang="en-NZ" dirty="0"/>
              <a:t> article Munson, </a:t>
            </a:r>
            <a:r>
              <a:rPr lang="en-NZ" dirty="0" err="1"/>
              <a:t>Kadushin</a:t>
            </a:r>
            <a:r>
              <a:rPr lang="en-NZ" dirty="0"/>
              <a:t>, influence </a:t>
            </a:r>
            <a:r>
              <a:rPr lang="en-NZ" dirty="0" err="1"/>
              <a:t>managerialism</a:t>
            </a:r>
            <a:r>
              <a:rPr lang="en-NZ" dirty="0"/>
              <a:t>- interchangeable use </a:t>
            </a:r>
            <a:r>
              <a:rPr lang="en-NZ"/>
              <a:t>of clinical/professional</a:t>
            </a:r>
            <a:endParaRPr lang="en-NZ" dirty="0"/>
          </a:p>
          <a:p>
            <a:endParaRPr lang="en-NZ" dirty="0"/>
          </a:p>
        </p:txBody>
      </p:sp>
      <p:sp>
        <p:nvSpPr>
          <p:cNvPr id="4" name="Slide Number Placeholder 3"/>
          <p:cNvSpPr>
            <a:spLocks noGrp="1"/>
          </p:cNvSpPr>
          <p:nvPr>
            <p:ph type="sldNum" sz="quarter" idx="10"/>
          </p:nvPr>
        </p:nvSpPr>
        <p:spPr/>
        <p:txBody>
          <a:bodyPr/>
          <a:lstStyle/>
          <a:p>
            <a:fld id="{D2207C97-56A1-4D95-8712-63C60D6A5B13}" type="slidenum">
              <a:rPr lang="en-NZ" smtClean="0"/>
              <a:t>5</a:t>
            </a:fld>
            <a:endParaRPr lang="en-NZ"/>
          </a:p>
        </p:txBody>
      </p:sp>
    </p:spTree>
    <p:extLst>
      <p:ext uri="{BB962C8B-B14F-4D97-AF65-F5344CB8AC3E}">
        <p14:creationId xmlns:p14="http://schemas.microsoft.com/office/powerpoint/2010/main" val="1723100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6</a:t>
            </a:fld>
            <a:endParaRPr lang="en-NZ"/>
          </a:p>
        </p:txBody>
      </p:sp>
    </p:spTree>
    <p:extLst>
      <p:ext uri="{BB962C8B-B14F-4D97-AF65-F5344CB8AC3E}">
        <p14:creationId xmlns:p14="http://schemas.microsoft.com/office/powerpoint/2010/main" val="3819663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7</a:t>
            </a:fld>
            <a:endParaRPr lang="en-NZ"/>
          </a:p>
        </p:txBody>
      </p:sp>
    </p:spTree>
    <p:extLst>
      <p:ext uri="{BB962C8B-B14F-4D97-AF65-F5344CB8AC3E}">
        <p14:creationId xmlns:p14="http://schemas.microsoft.com/office/powerpoint/2010/main" val="18107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2207C97-56A1-4D95-8712-63C60D6A5B13}" type="slidenum">
              <a:rPr lang="en-NZ" smtClean="0"/>
              <a:t>8</a:t>
            </a:fld>
            <a:endParaRPr lang="en-NZ"/>
          </a:p>
        </p:txBody>
      </p:sp>
    </p:spTree>
    <p:extLst>
      <p:ext uri="{BB962C8B-B14F-4D97-AF65-F5344CB8AC3E}">
        <p14:creationId xmlns:p14="http://schemas.microsoft.com/office/powerpoint/2010/main" val="170412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a:t>Request from 2014 that groups are rotated so people not always working with the same people</a:t>
            </a:r>
          </a:p>
        </p:txBody>
      </p:sp>
      <p:sp>
        <p:nvSpPr>
          <p:cNvPr id="4" name="Slide Number Placeholder 3"/>
          <p:cNvSpPr>
            <a:spLocks noGrp="1"/>
          </p:cNvSpPr>
          <p:nvPr>
            <p:ph type="sldNum" sz="quarter" idx="10"/>
          </p:nvPr>
        </p:nvSpPr>
        <p:spPr/>
        <p:txBody>
          <a:bodyPr/>
          <a:lstStyle/>
          <a:p>
            <a:fld id="{D2207C97-56A1-4D95-8712-63C60D6A5B13}" type="slidenum">
              <a:rPr lang="en-NZ" smtClean="0"/>
              <a:t>9</a:t>
            </a:fld>
            <a:endParaRPr lang="en-NZ"/>
          </a:p>
        </p:txBody>
      </p:sp>
    </p:spTree>
    <p:extLst>
      <p:ext uri="{BB962C8B-B14F-4D97-AF65-F5344CB8AC3E}">
        <p14:creationId xmlns:p14="http://schemas.microsoft.com/office/powerpoint/2010/main" val="166316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19" name="Footer Placeholder 18"/>
          <p:cNvSpPr>
            <a:spLocks noGrp="1"/>
          </p:cNvSpPr>
          <p:nvPr>
            <p:ph type="ftr" sz="quarter" idx="11"/>
          </p:nvPr>
        </p:nvSpPr>
        <p:spPr/>
        <p:txBody>
          <a:bodyPr/>
          <a:lstStyle/>
          <a:p>
            <a:endParaRPr lang="en-NZ"/>
          </a:p>
        </p:txBody>
      </p:sp>
      <p:sp>
        <p:nvSpPr>
          <p:cNvPr id="27" name="Slide Number Placeholder 26"/>
          <p:cNvSpPr>
            <a:spLocks noGrp="1"/>
          </p:cNvSpPr>
          <p:nvPr>
            <p:ph type="sldNum" sz="quarter" idx="12"/>
          </p:nvPr>
        </p:nvSpPr>
        <p:spPr/>
        <p:txBody>
          <a:bodyPr/>
          <a:lstStyle/>
          <a:p>
            <a:fld id="{D23FB4B4-A974-4C43-8528-9F24EE8AA332}" type="slidenum">
              <a:rPr lang="en-NZ" smtClean="0"/>
              <a:pPr/>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3FB4B4-A974-4C43-8528-9F24EE8AA332}" type="slidenum">
              <a:rPr lang="en-NZ" smtClean="0"/>
              <a:pPr/>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23FB4B4-A974-4C43-8528-9F24EE8AA332}"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B5946ED-C16D-428D-AE8C-D67B9C4D00A4}" type="datetimeFigureOut">
              <a:rPr lang="en-NZ" smtClean="0"/>
              <a:pPr/>
              <a:t>22/10/2024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a:xfrm>
            <a:off x="8077200" y="6356350"/>
            <a:ext cx="609600" cy="365125"/>
          </a:xfrm>
        </p:spPr>
        <p:txBody>
          <a:bodyPr/>
          <a:lstStyle/>
          <a:p>
            <a:fld id="{D23FB4B4-A974-4C43-8528-9F24EE8AA332}" type="slidenum">
              <a:rPr lang="en-NZ" smtClean="0"/>
              <a:pPr/>
              <a:t>‹#›</a:t>
            </a:fld>
            <a:endParaRPr lang="en-N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b="0" i="0" u="none">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5946ED-C16D-428D-AE8C-D67B9C4D00A4}" type="datetimeFigureOut">
              <a:rPr lang="en-NZ" smtClean="0"/>
              <a:pPr/>
              <a:t>22/10/2024</a:t>
            </a:fld>
            <a:endParaRPr lang="en-N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N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23FB4B4-A974-4C43-8528-9F24EE8AA332}" type="slidenum">
              <a:rPr lang="en-NZ" smtClean="0"/>
              <a:pPr/>
              <a:t>‹#›</a:t>
            </a:fld>
            <a:endParaRPr lang="en-N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i="0" u="none"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265312"/>
          </a:xfrm>
        </p:spPr>
        <p:txBody>
          <a:bodyPr>
            <a:normAutofit fontScale="90000"/>
          </a:bodyPr>
          <a:lstStyle/>
          <a:p>
            <a:pPr algn="ctr"/>
            <a:br>
              <a:rPr lang="en-NZ" dirty="0"/>
            </a:br>
            <a:br>
              <a:rPr lang="en-NZ" dirty="0"/>
            </a:br>
            <a:br>
              <a:rPr lang="en-NZ" dirty="0"/>
            </a:br>
            <a:br>
              <a:rPr lang="en-NZ" dirty="0"/>
            </a:br>
            <a:br>
              <a:rPr lang="en-NZ" dirty="0"/>
            </a:br>
            <a:br>
              <a:rPr lang="en-NZ" dirty="0"/>
            </a:br>
            <a:br>
              <a:rPr lang="en-NZ" dirty="0"/>
            </a:br>
            <a:r>
              <a:rPr lang="en-NZ" sz="5300" dirty="0"/>
              <a:t>Supervision in organisations</a:t>
            </a:r>
          </a:p>
        </p:txBody>
      </p:sp>
      <p:sp>
        <p:nvSpPr>
          <p:cNvPr id="3" name="Subtitle 2"/>
          <p:cNvSpPr>
            <a:spLocks noGrp="1"/>
          </p:cNvSpPr>
          <p:nvPr>
            <p:ph type="subTitle" idx="1"/>
          </p:nvPr>
        </p:nvSpPr>
        <p:spPr>
          <a:xfrm>
            <a:off x="827584" y="2852936"/>
            <a:ext cx="7787092" cy="1863530"/>
          </a:xfrm>
        </p:spPr>
        <p:txBody>
          <a:bodyPr>
            <a:normAutofit/>
          </a:bodyPr>
          <a:lstStyle/>
          <a:p>
            <a:pPr algn="ctr"/>
            <a:r>
              <a:rPr lang="en-NZ" sz="44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rPr>
              <a:t>Supervision in Organisations</a:t>
            </a:r>
          </a:p>
          <a:p>
            <a:pPr algn="ctr"/>
            <a:endParaRPr lang="en-NZ" sz="36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36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36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sz="5000" b="1" dirty="0">
              <a:solidFill>
                <a:srgbClr val="A04DA3">
                  <a:tint val="90000"/>
                  <a:satMod val="120000"/>
                </a:srgbClr>
              </a:solidFill>
              <a:effectLst>
                <a:outerShdw blurRad="38100" dist="25400" dir="5400000" algn="tl" rotWithShape="0">
                  <a:srgbClr val="000000">
                    <a:alpha val="43000"/>
                  </a:srgbClr>
                </a:outerShdw>
              </a:effectLst>
              <a:latin typeface="Calibri"/>
              <a:ea typeface="+mj-ea"/>
              <a:cs typeface="+mj-cs"/>
            </a:endParaRPr>
          </a:p>
          <a:p>
            <a:pPr algn="ctr"/>
            <a:endParaRPr lang="en-NZ" dirty="0"/>
          </a:p>
        </p:txBody>
      </p:sp>
      <p:pic>
        <p:nvPicPr>
          <p:cNvPr id="1042" name="Picture 18" descr="hand drawn stick man Holding the big jigsaw puzzle piece symbol for Teamwork  successful together concept. Marketing content. cartoon 4636751 Vector Art  at Vecteezy">
            <a:extLst>
              <a:ext uri="{FF2B5EF4-FFF2-40B4-BE49-F238E27FC236}">
                <a16:creationId xmlns:a16="http://schemas.microsoft.com/office/drawing/2014/main" id="{850A6886-2FA9-0163-32ED-8462AF6B6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880208"/>
            <a:ext cx="6858000" cy="27090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NZ" sz="4800" dirty="0"/>
              <a:t>Consequences of poor supervision for staff</a:t>
            </a:r>
          </a:p>
        </p:txBody>
      </p:sp>
      <p:sp>
        <p:nvSpPr>
          <p:cNvPr id="3" name="Content Placeholder 2"/>
          <p:cNvSpPr>
            <a:spLocks noGrp="1"/>
          </p:cNvSpPr>
          <p:nvPr>
            <p:ph idx="1"/>
          </p:nvPr>
        </p:nvSpPr>
        <p:spPr/>
        <p:txBody>
          <a:bodyPr/>
          <a:lstStyle/>
          <a:p>
            <a:r>
              <a:rPr lang="en-NZ" dirty="0"/>
              <a:t>Unclear expectations</a:t>
            </a:r>
          </a:p>
          <a:p>
            <a:r>
              <a:rPr lang="en-NZ" dirty="0"/>
              <a:t>Lack of accountability</a:t>
            </a:r>
          </a:p>
          <a:p>
            <a:r>
              <a:rPr lang="en-NZ" dirty="0"/>
              <a:t>Reduced competence</a:t>
            </a:r>
          </a:p>
          <a:p>
            <a:r>
              <a:rPr lang="en-NZ" dirty="0"/>
              <a:t>Professional development impaired</a:t>
            </a:r>
          </a:p>
          <a:p>
            <a:r>
              <a:rPr lang="en-NZ" dirty="0"/>
              <a:t>Judgements unchallenged</a:t>
            </a:r>
          </a:p>
          <a:p>
            <a:r>
              <a:rPr lang="en-NZ" dirty="0"/>
              <a:t>Feelings unprocessed				</a:t>
            </a:r>
          </a:p>
          <a:p>
            <a:r>
              <a:rPr lang="en-NZ" dirty="0"/>
              <a:t>Isolation</a:t>
            </a:r>
          </a:p>
          <a:p>
            <a:r>
              <a:rPr lang="en-NZ" dirty="0"/>
              <a:t>Dysfunctional team dynamics </a:t>
            </a:r>
          </a:p>
          <a:p>
            <a:r>
              <a:rPr lang="en-NZ" dirty="0"/>
              <a:t>Inappropriate worker autonomy</a:t>
            </a:r>
          </a:p>
        </p:txBody>
      </p:sp>
      <p:pic>
        <p:nvPicPr>
          <p:cNvPr id="5" name="Picture 4">
            <a:extLst>
              <a:ext uri="{FF2B5EF4-FFF2-40B4-BE49-F238E27FC236}">
                <a16:creationId xmlns:a16="http://schemas.microsoft.com/office/drawing/2014/main" id="{5AA5562A-4C02-7F2F-7737-6494A918CB83}"/>
              </a:ext>
            </a:extLst>
          </p:cNvPr>
          <p:cNvPicPr>
            <a:picLocks noChangeAspect="1"/>
          </p:cNvPicPr>
          <p:nvPr/>
        </p:nvPicPr>
        <p:blipFill>
          <a:blip r:embed="rId3"/>
          <a:stretch>
            <a:fillRect/>
          </a:stretch>
        </p:blipFill>
        <p:spPr>
          <a:xfrm>
            <a:off x="5508104" y="3861048"/>
            <a:ext cx="3096343" cy="2232248"/>
          </a:xfrm>
          <a:prstGeom prst="rect">
            <a:avLst/>
          </a:prstGeom>
        </p:spPr>
      </p:pic>
    </p:spTree>
    <p:extLst>
      <p:ext uri="{BB962C8B-B14F-4D97-AF65-F5344CB8AC3E}">
        <p14:creationId xmlns:p14="http://schemas.microsoft.com/office/powerpoint/2010/main" val="273046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4800" dirty="0"/>
              <a:t>What does your agency policy say?</a:t>
            </a:r>
          </a:p>
        </p:txBody>
      </p:sp>
      <p:sp>
        <p:nvSpPr>
          <p:cNvPr id="3" name="Content Placeholder 2"/>
          <p:cNvSpPr>
            <a:spLocks noGrp="1"/>
          </p:cNvSpPr>
          <p:nvPr>
            <p:ph idx="1"/>
          </p:nvPr>
        </p:nvSpPr>
        <p:spPr/>
        <p:txBody>
          <a:bodyPr>
            <a:normAutofit fontScale="85000" lnSpcReduction="10000"/>
          </a:bodyPr>
          <a:lstStyle/>
          <a:p>
            <a:r>
              <a:rPr lang="en-NZ" dirty="0"/>
              <a:t>Clear definition linked to agency goals/values</a:t>
            </a:r>
          </a:p>
          <a:p>
            <a:r>
              <a:rPr lang="en-NZ" dirty="0"/>
              <a:t>Explicit links between supervision and needs/outcomes for service users</a:t>
            </a:r>
          </a:p>
          <a:p>
            <a:r>
              <a:rPr lang="en-NZ" dirty="0"/>
              <a:t>Clarify expectations, frequency, location, recording</a:t>
            </a:r>
          </a:p>
          <a:p>
            <a:r>
              <a:rPr lang="en-NZ" dirty="0"/>
              <a:t>Clarify limits for confidentiality</a:t>
            </a:r>
          </a:p>
          <a:p>
            <a:r>
              <a:rPr lang="en-NZ" dirty="0"/>
              <a:t>How supervision can promote indiscriminatory practice</a:t>
            </a:r>
          </a:p>
          <a:p>
            <a:r>
              <a:rPr lang="en-NZ" dirty="0"/>
              <a:t>Clear role, tasks, rights and responsibilities for supervisor and supervisee</a:t>
            </a:r>
          </a:p>
          <a:p>
            <a:r>
              <a:rPr lang="en-NZ" dirty="0"/>
              <a:t>Provides for situations where the supervisory relationship has broken down</a:t>
            </a:r>
          </a:p>
          <a:p>
            <a:r>
              <a:rPr lang="en-NZ" dirty="0"/>
              <a:t>Provide a framework for the selection and training of supervisors</a:t>
            </a:r>
          </a:p>
          <a:p>
            <a:r>
              <a:rPr lang="en-NZ" dirty="0"/>
              <a:t>Standards to audit the quality of supervision</a:t>
            </a:r>
          </a:p>
        </p:txBody>
      </p:sp>
    </p:spTree>
    <p:extLst>
      <p:ext uri="{BB962C8B-B14F-4D97-AF65-F5344CB8AC3E}">
        <p14:creationId xmlns:p14="http://schemas.microsoft.com/office/powerpoint/2010/main" val="1406389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NZ" sz="4800" dirty="0"/>
              <a:t>Complex relationships between different stakeholders</a:t>
            </a:r>
          </a:p>
        </p:txBody>
      </p:sp>
      <p:sp>
        <p:nvSpPr>
          <p:cNvPr id="3" name="Content Placeholder 2"/>
          <p:cNvSpPr>
            <a:spLocks noGrp="1"/>
          </p:cNvSpPr>
          <p:nvPr>
            <p:ph idx="1"/>
          </p:nvPr>
        </p:nvSpPr>
        <p:spPr/>
        <p:txBody>
          <a:bodyPr>
            <a:normAutofit fontScale="92500"/>
          </a:bodyPr>
          <a:lstStyle/>
          <a:p>
            <a:pPr marL="0" indent="0">
              <a:buNone/>
            </a:pPr>
            <a:r>
              <a:rPr lang="en-NZ" dirty="0"/>
              <a:t>     </a:t>
            </a:r>
            <a:r>
              <a:rPr lang="en-NZ" sz="3200" dirty="0"/>
              <a:t>Multi-disciplinary</a:t>
            </a:r>
            <a:r>
              <a:rPr lang="en-NZ" dirty="0"/>
              <a:t>			</a:t>
            </a:r>
            <a:r>
              <a:rPr lang="en-NZ" sz="3200" dirty="0"/>
              <a:t>Service User</a:t>
            </a:r>
          </a:p>
          <a:p>
            <a:pPr marL="0" indent="0">
              <a:buNone/>
            </a:pPr>
            <a:endParaRPr lang="en-NZ" dirty="0"/>
          </a:p>
          <a:p>
            <a:pPr marL="0" indent="0">
              <a:buNone/>
            </a:pPr>
            <a:endParaRPr lang="en-NZ" dirty="0"/>
          </a:p>
          <a:p>
            <a:pPr marL="0" indent="0">
              <a:buNone/>
            </a:pPr>
            <a:endParaRPr lang="en-NZ" dirty="0"/>
          </a:p>
          <a:p>
            <a:pPr marL="0" indent="0">
              <a:buNone/>
            </a:pPr>
            <a:endParaRPr lang="en-NZ" dirty="0"/>
          </a:p>
          <a:p>
            <a:pPr marL="0" indent="0">
              <a:buNone/>
            </a:pPr>
            <a:endParaRPr lang="en-NZ" dirty="0"/>
          </a:p>
          <a:p>
            <a:pPr marL="0" indent="0">
              <a:buNone/>
            </a:pPr>
            <a:endParaRPr lang="en-NZ" dirty="0"/>
          </a:p>
          <a:p>
            <a:pPr marL="0" indent="0">
              <a:buNone/>
            </a:pPr>
            <a:endParaRPr lang="en-NZ" dirty="0"/>
          </a:p>
          <a:p>
            <a:pPr marL="0" indent="0">
              <a:buNone/>
            </a:pPr>
            <a:r>
              <a:rPr lang="en-NZ" dirty="0"/>
              <a:t>       </a:t>
            </a:r>
            <a:r>
              <a:rPr lang="en-NZ" sz="3200" dirty="0"/>
              <a:t>Organisation</a:t>
            </a:r>
            <a:r>
              <a:rPr lang="en-NZ" dirty="0"/>
              <a:t>				</a:t>
            </a:r>
            <a:r>
              <a:rPr lang="en-NZ" sz="3500" dirty="0"/>
              <a:t>Worker</a:t>
            </a:r>
            <a:r>
              <a:rPr lang="en-NZ" dirty="0"/>
              <a:t>	</a:t>
            </a:r>
          </a:p>
        </p:txBody>
      </p:sp>
      <p:sp>
        <p:nvSpPr>
          <p:cNvPr id="4" name="Diamond 3">
            <a:extLst>
              <a:ext uri="{FF2B5EF4-FFF2-40B4-BE49-F238E27FC236}">
                <a16:creationId xmlns:a16="http://schemas.microsoft.com/office/drawing/2014/main" id="{13188482-E80F-F83D-43B2-871A81D9631E}"/>
              </a:ext>
            </a:extLst>
          </p:cNvPr>
          <p:cNvSpPr/>
          <p:nvPr/>
        </p:nvSpPr>
        <p:spPr>
          <a:xfrm>
            <a:off x="2447764" y="2371540"/>
            <a:ext cx="4248472" cy="3517000"/>
          </a:xfrm>
          <a:prstGeom prst="diamon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NZ" dirty="0"/>
              <a:t>Four Functions</a:t>
            </a:r>
          </a:p>
          <a:p>
            <a:pPr algn="ctr"/>
            <a:endParaRPr lang="en-NZ" dirty="0"/>
          </a:p>
          <a:p>
            <a:pPr algn="ctr"/>
            <a:r>
              <a:rPr lang="en-NZ" sz="1600" dirty="0"/>
              <a:t>Normative / Admin</a:t>
            </a:r>
          </a:p>
          <a:p>
            <a:pPr algn="ctr"/>
            <a:r>
              <a:rPr lang="en-NZ" sz="1600" dirty="0"/>
              <a:t>Formative /Education</a:t>
            </a:r>
          </a:p>
          <a:p>
            <a:pPr algn="ctr"/>
            <a:r>
              <a:rPr lang="en-NZ" sz="1600" dirty="0"/>
              <a:t>Restorative /Support</a:t>
            </a:r>
          </a:p>
          <a:p>
            <a:pPr algn="ctr"/>
            <a:r>
              <a:rPr lang="en-NZ" sz="1600" dirty="0"/>
              <a:t>Mediation</a:t>
            </a:r>
          </a:p>
        </p:txBody>
      </p:sp>
    </p:spTree>
    <p:extLst>
      <p:ext uri="{BB962C8B-B14F-4D97-AF65-F5344CB8AC3E}">
        <p14:creationId xmlns:p14="http://schemas.microsoft.com/office/powerpoint/2010/main" val="1700237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4800" dirty="0"/>
              <a:t>Mapping the organisational context</a:t>
            </a:r>
          </a:p>
        </p:txBody>
      </p:sp>
      <p:pic>
        <p:nvPicPr>
          <p:cNvPr id="3074" name="Picture 2" descr="The Four-layered Practice Model of Reflective Supervision ">
            <a:extLst>
              <a:ext uri="{FF2B5EF4-FFF2-40B4-BE49-F238E27FC236}">
                <a16:creationId xmlns:a16="http://schemas.microsoft.com/office/drawing/2014/main" id="{A489DA80-8411-1E43-4F24-FFF407FDBCF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75656" y="1935163"/>
            <a:ext cx="6408712" cy="4389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325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800" dirty="0"/>
              <a:t>References:</a:t>
            </a:r>
          </a:p>
        </p:txBody>
      </p:sp>
      <p:sp>
        <p:nvSpPr>
          <p:cNvPr id="3" name="Content Placeholder 2"/>
          <p:cNvSpPr>
            <a:spLocks noGrp="1"/>
          </p:cNvSpPr>
          <p:nvPr>
            <p:ph idx="1"/>
          </p:nvPr>
        </p:nvSpPr>
        <p:spPr/>
        <p:txBody>
          <a:bodyPr/>
          <a:lstStyle/>
          <a:p>
            <a:pPr marL="0" indent="0">
              <a:buNone/>
            </a:pPr>
            <a:endParaRPr lang="en-NZ" sz="1800" dirty="0"/>
          </a:p>
          <a:p>
            <a:r>
              <a:rPr lang="en-NZ" sz="1800" dirty="0"/>
              <a:t>Davys, A., &amp; Beddoe, L. (2021). </a:t>
            </a:r>
            <a:r>
              <a:rPr lang="en-NZ" sz="1800" i="1" dirty="0"/>
              <a:t>Best practice in professional supervision</a:t>
            </a:r>
            <a:r>
              <a:rPr lang="en-NZ" sz="1800" dirty="0"/>
              <a:t>. Jessica</a:t>
            </a:r>
          </a:p>
          <a:p>
            <a:pPr marL="0" indent="0">
              <a:buNone/>
            </a:pPr>
            <a:r>
              <a:rPr lang="en-NZ" sz="1800" dirty="0"/>
              <a:t>            Kingsley.</a:t>
            </a:r>
          </a:p>
          <a:p>
            <a:pPr marL="0" indent="0">
              <a:buNone/>
            </a:pPr>
            <a:endParaRPr lang="en-NZ" sz="1800" dirty="0"/>
          </a:p>
          <a:p>
            <a:r>
              <a:rPr lang="en-NZ" sz="1800" dirty="0"/>
              <a:t>Hawkins, P., &amp; Shohet, R. (2006). </a:t>
            </a:r>
            <a:r>
              <a:rPr lang="en-NZ" sz="1800" i="1" dirty="0"/>
              <a:t>Supervision in the helping professions </a:t>
            </a:r>
          </a:p>
          <a:p>
            <a:pPr marL="0" indent="0">
              <a:buNone/>
            </a:pPr>
            <a:r>
              <a:rPr lang="en-NZ" sz="1800" dirty="0"/>
              <a:t>            (3</a:t>
            </a:r>
            <a:r>
              <a:rPr lang="en-NZ" sz="1800" baseline="30000" dirty="0"/>
              <a:t>rd</a:t>
            </a:r>
            <a:r>
              <a:rPr lang="en-NZ" sz="1800" dirty="0"/>
              <a:t> ed.). Open University Press.</a:t>
            </a:r>
          </a:p>
          <a:p>
            <a:pPr marL="0" indent="0">
              <a:buNone/>
            </a:pPr>
            <a:endParaRPr lang="en-NZ" sz="1800" dirty="0"/>
          </a:p>
          <a:p>
            <a:r>
              <a:rPr lang="en-NZ" sz="1800" dirty="0"/>
              <a:t>Morrison, T. (2005) </a:t>
            </a:r>
            <a:r>
              <a:rPr lang="en-NZ" sz="1800" i="1" dirty="0"/>
              <a:t>Staff supervision in social care</a:t>
            </a:r>
            <a:r>
              <a:rPr lang="en-NZ" sz="1800" dirty="0"/>
              <a:t>. Pavilion Publishing.</a:t>
            </a:r>
          </a:p>
          <a:p>
            <a:endParaRPr lang="en-NZ" sz="1800" dirty="0"/>
          </a:p>
          <a:p>
            <a:endParaRPr lang="en-NZ" sz="1800" dirty="0"/>
          </a:p>
        </p:txBody>
      </p:sp>
    </p:spTree>
    <p:extLst>
      <p:ext uri="{BB962C8B-B14F-4D97-AF65-F5344CB8AC3E}">
        <p14:creationId xmlns:p14="http://schemas.microsoft.com/office/powerpoint/2010/main" val="880436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NZ" sz="4000" dirty="0"/>
              <a:t>Drivers for supervision in the organisational context</a:t>
            </a:r>
          </a:p>
        </p:txBody>
      </p:sp>
      <p:sp>
        <p:nvSpPr>
          <p:cNvPr id="3" name="Content Placeholder 2"/>
          <p:cNvSpPr>
            <a:spLocks noGrp="1"/>
          </p:cNvSpPr>
          <p:nvPr>
            <p:ph idx="1"/>
          </p:nvPr>
        </p:nvSpPr>
        <p:spPr/>
        <p:txBody>
          <a:bodyPr vert="horz" lIns="91440" tIns="45720" rIns="91440" bIns="45720" anchor="t">
            <a:normAutofit/>
          </a:bodyPr>
          <a:lstStyle/>
          <a:p>
            <a:r>
              <a:rPr lang="en-NZ" sz="2400" dirty="0"/>
              <a:t>Growing focus across disciplines.</a:t>
            </a:r>
          </a:p>
          <a:p>
            <a:r>
              <a:rPr lang="en-NZ" sz="2400" dirty="0"/>
              <a:t>Standards set by professional and regulatory bodies.</a:t>
            </a:r>
          </a:p>
          <a:p>
            <a:r>
              <a:rPr lang="en-NZ" sz="2400" dirty="0"/>
              <a:t>Focus on workforce development.</a:t>
            </a:r>
          </a:p>
          <a:p>
            <a:r>
              <a:rPr lang="en-NZ" sz="2400" dirty="0"/>
              <a:t>Employer liability for duty of care.</a:t>
            </a:r>
          </a:p>
          <a:p>
            <a:r>
              <a:rPr lang="en-NZ" sz="2400" dirty="0"/>
              <a:t>Ensure quality of service.</a:t>
            </a:r>
          </a:p>
          <a:p>
            <a:r>
              <a:rPr lang="en-NZ" sz="2400" dirty="0"/>
              <a:t>To enable workers to negotiate new roles and responsibilities.</a:t>
            </a:r>
          </a:p>
          <a:p>
            <a:r>
              <a:rPr lang="en-NZ" sz="2400" dirty="0"/>
              <a:t>Support system for newly qualified workers.</a:t>
            </a:r>
          </a:p>
        </p:txBody>
      </p:sp>
      <p:cxnSp>
        <p:nvCxnSpPr>
          <p:cNvPr id="5" name="Straight Arrow Connector 4"/>
          <p:cNvCxnSpPr/>
          <p:nvPr/>
        </p:nvCxnSpPr>
        <p:spPr>
          <a:xfrm>
            <a:off x="2123728" y="1874017"/>
            <a:ext cx="504056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t>Warning</a:t>
            </a:r>
          </a:p>
        </p:txBody>
      </p:sp>
      <p:sp>
        <p:nvSpPr>
          <p:cNvPr id="3" name="Content Placeholder 2"/>
          <p:cNvSpPr>
            <a:spLocks noGrp="1"/>
          </p:cNvSpPr>
          <p:nvPr>
            <p:ph idx="1"/>
          </p:nvPr>
        </p:nvSpPr>
        <p:spPr>
          <a:xfrm>
            <a:off x="457200" y="2194464"/>
            <a:ext cx="8158769" cy="4130135"/>
          </a:xfrm>
        </p:spPr>
        <p:txBody>
          <a:bodyPr>
            <a:normAutofit/>
          </a:bodyPr>
          <a:lstStyle/>
          <a:p>
            <a:pPr algn="ctr">
              <a:buNone/>
            </a:pPr>
            <a:r>
              <a:rPr lang="en-NZ" sz="2400" b="1" dirty="0"/>
              <a:t>It is only good supervision that adds value!</a:t>
            </a:r>
          </a:p>
          <a:p>
            <a:pPr>
              <a:buNone/>
            </a:pPr>
            <a:endParaRPr lang="en-NZ" sz="2400" dirty="0"/>
          </a:p>
          <a:p>
            <a:pPr>
              <a:buNone/>
            </a:pPr>
            <a:r>
              <a:rPr lang="en-NZ" sz="2400" dirty="0"/>
              <a:t>   Too often it is assumed that just by having supervision the service will be improved. Supervision only improves outcomes for users, and only adds value for staff, if certain key conditions for its effectiveness are met!</a:t>
            </a:r>
          </a:p>
          <a:p>
            <a:pPr>
              <a:buNone/>
            </a:pPr>
            <a:endParaRPr lang="en-NZ" sz="2400" dirty="0"/>
          </a:p>
        </p:txBody>
      </p:sp>
      <p:cxnSp>
        <p:nvCxnSpPr>
          <p:cNvPr id="5" name="Straight Arrow Connector 4"/>
          <p:cNvCxnSpPr/>
          <p:nvPr/>
        </p:nvCxnSpPr>
        <p:spPr>
          <a:xfrm>
            <a:off x="2123728" y="1874017"/>
            <a:ext cx="504056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descr="GPSA - General Practice Supervision Australia | GP Supervisory Relationship  Measure">
            <a:extLst>
              <a:ext uri="{FF2B5EF4-FFF2-40B4-BE49-F238E27FC236}">
                <a16:creationId xmlns:a16="http://schemas.microsoft.com/office/drawing/2014/main" id="{0C141106-8118-C1AA-39B5-192059FDCC5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4391448"/>
            <a:ext cx="1728192"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518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NZ" dirty="0"/>
              <a:t>Benefits of effective supervision for organisations</a:t>
            </a:r>
          </a:p>
        </p:txBody>
      </p:sp>
      <p:sp>
        <p:nvSpPr>
          <p:cNvPr id="3" name="Content Placeholder 2"/>
          <p:cNvSpPr>
            <a:spLocks noGrp="1"/>
          </p:cNvSpPr>
          <p:nvPr>
            <p:ph idx="1"/>
          </p:nvPr>
        </p:nvSpPr>
        <p:spPr/>
        <p:txBody>
          <a:bodyPr vert="horz" lIns="91440" tIns="45720" rIns="91440" bIns="45720" anchor="t">
            <a:normAutofit/>
          </a:bodyPr>
          <a:lstStyle/>
          <a:p>
            <a:r>
              <a:rPr lang="en-NZ" dirty="0"/>
              <a:t>Clearer communication both up and down</a:t>
            </a:r>
          </a:p>
          <a:p>
            <a:r>
              <a:rPr lang="en-NZ" dirty="0"/>
              <a:t>Helps maintain professional identity</a:t>
            </a:r>
          </a:p>
          <a:p>
            <a:r>
              <a:rPr lang="en-NZ" dirty="0"/>
              <a:t>Greater openness</a:t>
            </a:r>
          </a:p>
          <a:p>
            <a:r>
              <a:rPr lang="en-NZ" dirty="0"/>
              <a:t>Agency values and policies disseminated</a:t>
            </a:r>
          </a:p>
          <a:p>
            <a:r>
              <a:rPr lang="en-NZ" dirty="0"/>
              <a:t>Lower rates of turnover, sickness, complaints</a:t>
            </a:r>
          </a:p>
          <a:p>
            <a:r>
              <a:rPr lang="en-NZ" dirty="0"/>
              <a:t>Improved worker consultation processes</a:t>
            </a:r>
          </a:p>
          <a:p>
            <a:r>
              <a:rPr lang="en-NZ" dirty="0"/>
              <a:t>Developing safe, ethical and productive organisations that value their people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Benefits for service users</a:t>
            </a:r>
          </a:p>
        </p:txBody>
      </p:sp>
      <p:sp>
        <p:nvSpPr>
          <p:cNvPr id="3" name="Content Placeholder 2"/>
          <p:cNvSpPr>
            <a:spLocks noGrp="1"/>
          </p:cNvSpPr>
          <p:nvPr>
            <p:ph idx="1"/>
          </p:nvPr>
        </p:nvSpPr>
        <p:spPr/>
        <p:txBody>
          <a:bodyPr>
            <a:normAutofit/>
          </a:bodyPr>
          <a:lstStyle/>
          <a:p>
            <a:r>
              <a:rPr lang="en-NZ" dirty="0"/>
              <a:t>Worker clearer and more focused</a:t>
            </a:r>
          </a:p>
          <a:p>
            <a:r>
              <a:rPr lang="en-NZ" dirty="0"/>
              <a:t>More observant of strengths, needs and risks</a:t>
            </a:r>
          </a:p>
          <a:p>
            <a:r>
              <a:rPr lang="en-NZ" dirty="0"/>
              <a:t>More aware of power issues</a:t>
            </a:r>
          </a:p>
          <a:p>
            <a:r>
              <a:rPr lang="en-NZ" dirty="0"/>
              <a:t>More able to involve users</a:t>
            </a:r>
          </a:p>
          <a:p>
            <a:r>
              <a:rPr lang="en-NZ" dirty="0"/>
              <a:t>More evidence-base assessments      </a:t>
            </a:r>
          </a:p>
          <a:p>
            <a:r>
              <a:rPr lang="en-NZ" dirty="0"/>
              <a:t>Consistency</a:t>
            </a:r>
          </a:p>
          <a:p>
            <a:r>
              <a:rPr lang="en-NZ" dirty="0"/>
              <a:t>Clearer plans</a:t>
            </a:r>
          </a:p>
          <a:p>
            <a:endParaRPr lang="en-NZ" dirty="0"/>
          </a:p>
          <a:p>
            <a:endParaRPr lang="en-NZ" dirty="0"/>
          </a:p>
        </p:txBody>
      </p:sp>
      <p:pic>
        <p:nvPicPr>
          <p:cNvPr id="5" name="Picture 4">
            <a:extLst>
              <a:ext uri="{FF2B5EF4-FFF2-40B4-BE49-F238E27FC236}">
                <a16:creationId xmlns:a16="http://schemas.microsoft.com/office/drawing/2014/main" id="{623EBAFE-9B63-5BF4-4C70-70FF6260258C}"/>
              </a:ext>
            </a:extLst>
          </p:cNvPr>
          <p:cNvPicPr>
            <a:picLocks noChangeAspect="1"/>
          </p:cNvPicPr>
          <p:nvPr/>
        </p:nvPicPr>
        <p:blipFill>
          <a:blip r:embed="rId3"/>
          <a:stretch>
            <a:fillRect/>
          </a:stretch>
        </p:blipFill>
        <p:spPr>
          <a:xfrm>
            <a:off x="5652120" y="2996952"/>
            <a:ext cx="3034679" cy="259228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Benefits for Workers</a:t>
            </a:r>
          </a:p>
        </p:txBody>
      </p:sp>
      <p:sp>
        <p:nvSpPr>
          <p:cNvPr id="3" name="Content Placeholder 2"/>
          <p:cNvSpPr>
            <a:spLocks noGrp="1"/>
          </p:cNvSpPr>
          <p:nvPr>
            <p:ph idx="1"/>
          </p:nvPr>
        </p:nvSpPr>
        <p:spPr/>
        <p:txBody>
          <a:bodyPr>
            <a:normAutofit fontScale="92500" lnSpcReduction="20000"/>
          </a:bodyPr>
          <a:lstStyle/>
          <a:p>
            <a:r>
              <a:rPr lang="en-NZ" dirty="0"/>
              <a:t>Role and accountability clearer</a:t>
            </a:r>
          </a:p>
          <a:p>
            <a:r>
              <a:rPr lang="en-NZ" dirty="0"/>
              <a:t>Boundaries clarified</a:t>
            </a:r>
          </a:p>
          <a:p>
            <a:r>
              <a:rPr lang="en-NZ" dirty="0"/>
              <a:t>Pressures shared</a:t>
            </a:r>
          </a:p>
          <a:p>
            <a:r>
              <a:rPr lang="en-NZ" dirty="0"/>
              <a:t>Confidence enhanced</a:t>
            </a:r>
          </a:p>
          <a:p>
            <a:r>
              <a:rPr lang="en-NZ" dirty="0"/>
              <a:t>Judgements reflected on				</a:t>
            </a:r>
          </a:p>
          <a:p>
            <a:r>
              <a:rPr lang="en-NZ" dirty="0"/>
              <a:t>Diversity valued					</a:t>
            </a:r>
          </a:p>
          <a:p>
            <a:r>
              <a:rPr lang="en-NZ" dirty="0"/>
              <a:t>Poor practices challenged</a:t>
            </a:r>
          </a:p>
          <a:p>
            <a:r>
              <a:rPr lang="en-NZ" dirty="0"/>
              <a:t>Learning needs identified</a:t>
            </a:r>
          </a:p>
          <a:p>
            <a:r>
              <a:rPr lang="en-NZ" dirty="0"/>
              <a:t>Feelings addressed</a:t>
            </a:r>
          </a:p>
          <a:p>
            <a:r>
              <a:rPr lang="en-NZ" dirty="0"/>
              <a:t>Worker valued not isolated</a:t>
            </a:r>
          </a:p>
          <a:p>
            <a:r>
              <a:rPr lang="en-NZ" dirty="0"/>
              <a:t>Creative practice supported</a:t>
            </a:r>
          </a:p>
        </p:txBody>
      </p:sp>
      <p:pic>
        <p:nvPicPr>
          <p:cNvPr id="8" name="Picture 7">
            <a:extLst>
              <a:ext uri="{FF2B5EF4-FFF2-40B4-BE49-F238E27FC236}">
                <a16:creationId xmlns:a16="http://schemas.microsoft.com/office/drawing/2014/main" id="{B5815560-E92D-8B6B-2BB4-4FA877930A55}"/>
              </a:ext>
            </a:extLst>
          </p:cNvPr>
          <p:cNvPicPr>
            <a:picLocks noChangeAspect="1"/>
          </p:cNvPicPr>
          <p:nvPr/>
        </p:nvPicPr>
        <p:blipFill>
          <a:blip r:embed="rId3"/>
          <a:stretch>
            <a:fillRect/>
          </a:stretch>
        </p:blipFill>
        <p:spPr>
          <a:xfrm>
            <a:off x="5220072" y="2276872"/>
            <a:ext cx="3024336" cy="32403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000" dirty="0"/>
              <a:t>Benefits for multidisciplinary work</a:t>
            </a:r>
          </a:p>
        </p:txBody>
      </p:sp>
      <p:sp>
        <p:nvSpPr>
          <p:cNvPr id="3" name="Content Placeholder 2"/>
          <p:cNvSpPr>
            <a:spLocks noGrp="1"/>
          </p:cNvSpPr>
          <p:nvPr>
            <p:ph idx="1"/>
          </p:nvPr>
        </p:nvSpPr>
        <p:spPr/>
        <p:txBody>
          <a:bodyPr/>
          <a:lstStyle/>
          <a:p>
            <a:r>
              <a:rPr lang="en-NZ" dirty="0"/>
              <a:t>Identifying appropriate expectations of others</a:t>
            </a:r>
          </a:p>
          <a:p>
            <a:r>
              <a:rPr lang="en-NZ" dirty="0"/>
              <a:t>Ensuring workers communicates with and listens to other agencies</a:t>
            </a:r>
          </a:p>
          <a:p>
            <a:r>
              <a:rPr lang="en-NZ" dirty="0"/>
              <a:t>Preparing workers for MDT meetings</a:t>
            </a:r>
          </a:p>
          <a:p>
            <a:r>
              <a:rPr lang="en-NZ" dirty="0"/>
              <a:t>Appreciating of different roles, challenging stereotyping</a:t>
            </a:r>
          </a:p>
          <a:p>
            <a:r>
              <a:rPr lang="en-NZ" dirty="0"/>
              <a:t>Help workers to interpret other agencies</a:t>
            </a:r>
          </a:p>
          <a:p>
            <a:r>
              <a:rPr lang="en-NZ" dirty="0"/>
              <a:t>Assist in mediating conflicts with other agencies, or negotiating over resources</a:t>
            </a:r>
          </a:p>
        </p:txBody>
      </p:sp>
    </p:spTree>
    <p:extLst>
      <p:ext uri="{BB962C8B-B14F-4D97-AF65-F5344CB8AC3E}">
        <p14:creationId xmlns:p14="http://schemas.microsoft.com/office/powerpoint/2010/main" val="2761583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NZ" sz="4800" dirty="0"/>
              <a:t>The benefits and outcomes of effective supervision</a:t>
            </a:r>
          </a:p>
        </p:txBody>
      </p:sp>
      <p:pic>
        <p:nvPicPr>
          <p:cNvPr id="2050" name="Picture 2" descr="The benefits and outcomes of effective supervision |">
            <a:extLst>
              <a:ext uri="{FF2B5EF4-FFF2-40B4-BE49-F238E27FC236}">
                <a16:creationId xmlns:a16="http://schemas.microsoft.com/office/drawing/2014/main" id="{9A8864A9-D0BA-E21F-86A6-517C17A7EC9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03648" y="1916832"/>
            <a:ext cx="6408712" cy="4389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45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 Common Barriers to Supervision</a:t>
            </a:r>
          </a:p>
        </p:txBody>
      </p:sp>
      <p:sp>
        <p:nvSpPr>
          <p:cNvPr id="3" name="Content Placeholder 2"/>
          <p:cNvSpPr>
            <a:spLocks noGrp="1"/>
          </p:cNvSpPr>
          <p:nvPr>
            <p:ph idx="1"/>
          </p:nvPr>
        </p:nvSpPr>
        <p:spPr/>
        <p:txBody>
          <a:bodyPr vert="horz" lIns="91440" tIns="45720" rIns="91440" bIns="45720" anchor="t">
            <a:normAutofit/>
          </a:bodyPr>
          <a:lstStyle/>
          <a:p>
            <a:r>
              <a:rPr lang="en-NZ" dirty="0"/>
              <a:t>Lack of agency policies or standards </a:t>
            </a:r>
          </a:p>
          <a:p>
            <a:r>
              <a:rPr lang="en-NZ" dirty="0"/>
              <a:t>Confusion on definitions</a:t>
            </a:r>
          </a:p>
          <a:p>
            <a:r>
              <a:rPr lang="en-NZ" dirty="0"/>
              <a:t>Lack of time and space</a:t>
            </a:r>
          </a:p>
          <a:p>
            <a:r>
              <a:rPr lang="en-NZ" dirty="0"/>
              <a:t>Case management rather than a developmental focus</a:t>
            </a:r>
          </a:p>
          <a:p>
            <a:r>
              <a:rPr lang="en-NZ" dirty="0"/>
              <a:t>Domination of managerial and accountability elements</a:t>
            </a:r>
          </a:p>
          <a:p>
            <a:r>
              <a:rPr lang="en-NZ" dirty="0"/>
              <a:t>Confusion between consultation and supervision</a:t>
            </a:r>
          </a:p>
          <a:p>
            <a:r>
              <a:rPr lang="en-NZ" dirty="0"/>
              <a:t>Little or no quality assurance process</a:t>
            </a:r>
          </a:p>
          <a:p>
            <a:r>
              <a:rPr lang="en-NZ" dirty="0"/>
              <a:t>Inadequate preparation of supervisees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Clinical Supervision&amp;quot;&quot;/&gt;&lt;property id=&quot;20307&quot; value=&quot;256&quot;/&gt;&lt;/object&gt;&lt;object type=&quot;3&quot; unique_id=&quot;10004&quot;&gt;&lt;property id=&quot;20148&quot; value=&quot;5&quot;/&gt;&lt;property id=&quot;20300&quot; value=&quot;Slide 3 - &amp;quot;Firming up course expectations&amp;quot;&quot;/&gt;&lt;property id=&quot;20307&quot; value=&quot;259&quot;/&gt;&lt;/object&gt;&lt;object type=&quot;3&quot; unique_id=&quot;10005&quot;&gt;&lt;property id=&quot;20148&quot; value=&quot;5&quot;/&gt;&lt;property id=&quot;20300&quot; value=&quot;Slide 4 - &amp;quot; Kawa&amp;quot;&quot;/&gt;&lt;property id=&quot;20307&quot; value=&quot;260&quot;/&gt;&lt;/object&gt;&lt;object type=&quot;3&quot; unique_id=&quot;10006&quot;&gt;&lt;property id=&quot;20148&quot; value=&quot;5&quot;/&gt;&lt;property id=&quot;20300&quot; value=&quot;Slide 5 - &amp;quot;What do we mean?&amp;quot;&quot;/&gt;&lt;property id=&quot;20307&quot; value=&quot;257&quot;/&gt;&lt;/object&gt;&lt;object type=&quot;3&quot; unique_id=&quot;10007&quot;&gt;&lt;property id=&quot;20148&quot; value=&quot;5&quot;/&gt;&lt;property id=&quot;20300&quot; value=&quot;Slide 6 - &amp;quot;Group discussion &amp;quot;&quot;/&gt;&lt;property id=&quot;20307&quot; value=&quot;258&quot;/&gt;&lt;/object&gt;&lt;object type=&quot;3&quot; unique_id=&quot;10008&quot;&gt;&lt;property id=&quot;20148&quot; value=&quot;5&quot;/&gt;&lt;property id=&quot;20300&quot; value=&quot;Slide 7 - &amp;quot;Reflection&amp;quot;&quot;/&gt;&lt;property id=&quot;20307&quot; value=&quot;261&quot;/&gt;&lt;/object&gt;&lt;object type=&quot;3&quot; unique_id=&quot;10041&quot;&gt;&lt;property id=&quot;20148&quot; value=&quot;5&quot;/&gt;&lt;property id=&quot;20300&quot; value=&quot;Slide 2 - &amp;quot;Whakawhanaungatanga&amp;quot;&quot;/&gt;&lt;property id=&quot;20307&quot; value=&quot;262&quot;/&gt;&lt;/object&gt;&lt;/object&gt;&lt;object type=&quot;8&quot; unique_id=&quot;10016&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ubactivity xmlns="4f9c820c-e7e2-444d-97ee-45f2b3485c1d">Resources</Subactivity>
    <BusinessValue xmlns="4f9c820c-e7e2-444d-97ee-45f2b3485c1d" xsi:nil="true"/>
    <PRADateDisposal xmlns="4f9c820c-e7e2-444d-97ee-45f2b3485c1d" xsi:nil="true"/>
    <KeyWords xmlns="15ffb055-6eb4-45a1-bc20-bf2ac0d420da" xsi:nil="true"/>
    <SecurityClassification xmlns="15ffb055-6eb4-45a1-bc20-bf2ac0d420da" xsi:nil="true"/>
    <PRADate3 xmlns="4f9c820c-e7e2-444d-97ee-45f2b3485c1d" xsi:nil="true"/>
    <NMITProgramme xmlns="c150b595-addc-4a5f-a362-76477efe2a60" xsi:nil="true"/>
    <NMITCourse xmlns="c150b595-addc-4a5f-a362-76477efe2a60">PPS803 Professional Supervision 2</NMITCourse>
    <PRAText5 xmlns="4f9c820c-e7e2-444d-97ee-45f2b3485c1d" xsi:nil="true"/>
    <Level2 xmlns="c91a514c-9034-4fa3-897a-8352025b26ed">NA</Level2>
    <Activity xmlns="4f9c820c-e7e2-444d-97ee-45f2b3485c1d">Course Delivery</Activity>
    <AggregationStatus xmlns="4f9c820c-e7e2-444d-97ee-45f2b3485c1d">Normal</AggregationStatus>
    <NMITCourseCode xmlns="c150b595-addc-4a5f-a362-76477efe2a60">PPS803</NMITCourseCode>
    <lcf76f155ced4ddcb4097134ff3c332f xmlns="a8532c99-053d-4609-b0f3-590a322aae29">
      <Terms xmlns="http://schemas.microsoft.com/office/infopath/2007/PartnerControls"/>
    </lcf76f155ced4ddcb4097134ff3c332f>
    <CategoryValue xmlns="4f9c820c-e7e2-444d-97ee-45f2b3485c1d">NA</CategoryValue>
    <PRADate2 xmlns="4f9c820c-e7e2-444d-97ee-45f2b3485c1d" xsi:nil="true"/>
    <Case xmlns="4f9c820c-e7e2-444d-97ee-45f2b3485c1d">PPS803 Professional Supervision 2</Case>
    <PRAText1 xmlns="4f9c820c-e7e2-444d-97ee-45f2b3485c1d" xsi:nil="true"/>
    <PRAText4 xmlns="4f9c820c-e7e2-444d-97ee-45f2b3485c1d" xsi:nil="true"/>
    <Level3 xmlns="c91a514c-9034-4fa3-897a-8352025b26ed" xsi:nil="true"/>
    <NMITArea xmlns="c150b595-addc-4a5f-a362-76477efe2a60">Health and Wellbeing</NMITArea>
    <Team xmlns="c91a514c-9034-4fa3-897a-8352025b26ed" xsi:nil="true"/>
    <Moderation xmlns="c150b595-addc-4a5f-a362-76477efe2a60">false</Moderation>
    <of760f40dbcf4641bc337cc18ad19c9c xmlns="a8532c99-053d-4609-b0f3-590a322aae29">
      <Terms xmlns="http://schemas.microsoft.com/office/infopath/2007/PartnerControls">
        <TermInfo xmlns="http://schemas.microsoft.com/office/infopath/2007/PartnerControls">
          <TermName xmlns="http://schemas.microsoft.com/office/infopath/2007/PartnerControls">2024</TermName>
          <TermId xmlns="http://schemas.microsoft.com/office/infopath/2007/PartnerControls">9668adf8-6e72-4029-a1cf-b51b0f188b05</TermId>
        </TermInfo>
      </Terms>
    </of760f40dbcf4641bc337cc18ad19c9c>
    <Project xmlns="4f9c820c-e7e2-444d-97ee-45f2b3485c1d">NA</Project>
    <CourseStatus xmlns="c150b595-addc-4a5f-a362-76477efe2a60">Active</CourseStatus>
    <NMITGroup xmlns="c150b595-addc-4a5f-a362-76477efe2a60">Social Sciences</NMITGroup>
    <FunctionGroup xmlns="4f9c820c-e7e2-444d-97ee-45f2b3485c1d">Education</FunctionGroup>
    <Function xmlns="4f9c820c-e7e2-444d-97ee-45f2b3485c1d">Academic Delivery</Function>
    <RelatedPeople xmlns="4f9c820c-e7e2-444d-97ee-45f2b3485c1d">
      <UserInfo>
        <DisplayName/>
        <AccountId xsi:nil="true"/>
        <AccountType/>
      </UserInfo>
    </RelatedPeople>
    <AggregationNarrative xmlns="725c79e5-42ce-4aa0-ac78-b6418001f0d2" xsi:nil="true"/>
    <Channel xmlns="c91a514c-9034-4fa3-897a-8352025b26ed">NA</Channel>
    <PRAType xmlns="4f9c820c-e7e2-444d-97ee-45f2b3485c1d">Doc</PRAType>
    <PRADate1 xmlns="4f9c820c-e7e2-444d-97ee-45f2b3485c1d" xsi:nil="true"/>
    <DocumentType xmlns="4f9c820c-e7e2-444d-97ee-45f2b3485c1d" xsi:nil="true"/>
    <PRAText3 xmlns="4f9c820c-e7e2-444d-97ee-45f2b3485c1d" xsi:nil="true"/>
    <Priority xmlns="03defcac-0f78-428e-831b-ef4deed1ee9d">NA</Priority>
    <Narrative xmlns="4f9c820c-e7e2-444d-97ee-45f2b3485c1d" xsi:nil="true"/>
    <CategoryName xmlns="4f9c820c-e7e2-444d-97ee-45f2b3485c1d">Workshop Six</CategoryName>
    <PRADateTrigger xmlns="4f9c820c-e7e2-444d-97ee-45f2b3485c1d" xsi:nil="true"/>
    <e901982cccc34bcfb7ea5c390587ecf2 xmlns="c150b595-addc-4a5f-a362-76477efe2a60">
      <Terms xmlns="http://schemas.microsoft.com/office/infopath/2007/PartnerControls"/>
    </e901982cccc34bcfb7ea5c390587ecf2>
    <TaxCatchAll xmlns="c150b595-addc-4a5f-a362-76477efe2a60">
      <Value>1760</Value>
    </TaxCatchAll>
    <PRAText2 xmlns="4f9c820c-e7e2-444d-97ee-45f2b3485c1d" xsi:nil="true"/>
    <OverrideLabel xmlns="c150b595-addc-4a5f-a362-76477efe2a60" xsi:nil="true"/>
    <SetLabel xmlns="c150b595-addc-4a5f-a362-76477efe2a60">D10M</SetLabel>
  </documentManagement>
</p:properties>
</file>

<file path=customXml/item4.xml><?xml version="1.0" encoding="utf-8"?>
<ct:contentTypeSchema xmlns:ct="http://schemas.microsoft.com/office/2006/metadata/contentType" xmlns:ma="http://schemas.microsoft.com/office/2006/metadata/properties/metaAttributes" ct:_="" ma:_="" ma:contentTypeName="eDocument" ma:contentTypeID="0x010100F9E5406042B6D74281C386E82A9DE68400D818AB4205238740B9841BF5F2E070DF" ma:contentTypeVersion="78" ma:contentTypeDescription="Create a new document." ma:contentTypeScope="" ma:versionID="cb51e943e63bc6fbafe5aafe0f4d1f4e">
  <xsd:schema xmlns:xsd="http://www.w3.org/2001/XMLSchema" xmlns:xs="http://www.w3.org/2001/XMLSchema" xmlns:p="http://schemas.microsoft.com/office/2006/metadata/properties" xmlns:ns2="c150b595-addc-4a5f-a362-76477efe2a60" xmlns:ns3="4f9c820c-e7e2-444d-97ee-45f2b3485c1d" xmlns:ns4="15ffb055-6eb4-45a1-bc20-bf2ac0d420da" xmlns:ns5="725c79e5-42ce-4aa0-ac78-b6418001f0d2" xmlns:ns6="c91a514c-9034-4fa3-897a-8352025b26ed" xmlns:ns7="03defcac-0f78-428e-831b-ef4deed1ee9d" xmlns:ns8="a8532c99-053d-4609-b0f3-590a322aae29" targetNamespace="http://schemas.microsoft.com/office/2006/metadata/properties" ma:root="true" ma:fieldsID="56f62b50b42aeb2b132e389848d9f089" ns2:_="" ns3:_="" ns4:_="" ns5:_="" ns6:_="" ns7:_="" ns8:_="">
    <xsd:import namespace="c150b595-addc-4a5f-a362-76477efe2a60"/>
    <xsd:import namespace="4f9c820c-e7e2-444d-97ee-45f2b3485c1d"/>
    <xsd:import namespace="15ffb055-6eb4-45a1-bc20-bf2ac0d420da"/>
    <xsd:import namespace="725c79e5-42ce-4aa0-ac78-b6418001f0d2"/>
    <xsd:import namespace="c91a514c-9034-4fa3-897a-8352025b26ed"/>
    <xsd:import namespace="03defcac-0f78-428e-831b-ef4deed1ee9d"/>
    <xsd:import namespace="a8532c99-053d-4609-b0f3-590a322aae29"/>
    <xsd:element name="properties">
      <xsd:complexType>
        <xsd:sequence>
          <xsd:element name="documentManagement">
            <xsd:complexType>
              <xsd:all>
                <xsd:element ref="ns2:e901982cccc34bcfb7ea5c390587ecf2" minOccurs="0"/>
                <xsd:element ref="ns2:TaxCatchAll" minOccurs="0"/>
                <xsd:element ref="ns3:DocumentType" minOccurs="0"/>
                <xsd:element ref="ns4:KeyWords" minOccurs="0"/>
                <xsd:element ref="ns3:Narrative" minOccurs="0"/>
                <xsd:element ref="ns4:SecurityClassification" minOccurs="0"/>
                <xsd:element ref="ns3:Subactivity" minOccurs="0"/>
                <xsd:element ref="ns3:Case" minOccurs="0"/>
                <xsd:element ref="ns3:RelatedPeople" minOccurs="0"/>
                <xsd:element ref="ns3:CategoryName" minOccurs="0"/>
                <xsd:element ref="ns3:CategoryValue" minOccurs="0"/>
                <xsd:element ref="ns3:BusinessValue" minOccurs="0"/>
                <xsd:element ref="ns3:FunctionGroup" minOccurs="0"/>
                <xsd:element ref="ns3:Function" minOccurs="0"/>
                <xsd:element ref="ns3:PRAType" minOccurs="0"/>
                <xsd:element ref="ns3:PRADate1" minOccurs="0"/>
                <xsd:element ref="ns3:PRADate2" minOccurs="0"/>
                <xsd:element ref="ns3:PRADate3" minOccurs="0"/>
                <xsd:element ref="ns3:PRADateDisposal" minOccurs="0"/>
                <xsd:element ref="ns3:PRADateTrigger" minOccurs="0"/>
                <xsd:element ref="ns3:PRAText1" minOccurs="0"/>
                <xsd:element ref="ns3:PRAText2" minOccurs="0"/>
                <xsd:element ref="ns3:PRAText3" minOccurs="0"/>
                <xsd:element ref="ns3:PRAText4" minOccurs="0"/>
                <xsd:element ref="ns3:PRAText5" minOccurs="0"/>
                <xsd:element ref="ns3:AggregationStatus" minOccurs="0"/>
                <xsd:element ref="ns3:Project" minOccurs="0"/>
                <xsd:element ref="ns3:Activity" minOccurs="0"/>
                <xsd:element ref="ns5:AggregationNarrative" minOccurs="0"/>
                <xsd:element ref="ns6:Channel" minOccurs="0"/>
                <xsd:element ref="ns6:Team" minOccurs="0"/>
                <xsd:element ref="ns6:Level2" minOccurs="0"/>
                <xsd:element ref="ns6:Level3" minOccurs="0"/>
                <xsd:element ref="ns7:Priority" minOccurs="0"/>
                <xsd:element ref="ns2:NMITProgramme" minOccurs="0"/>
                <xsd:element ref="ns2:NMITArea" minOccurs="0"/>
                <xsd:element ref="ns2:NMITGroup" minOccurs="0"/>
                <xsd:element ref="ns2:NMITCourse" minOccurs="0"/>
                <xsd:element ref="ns2:NMITCourseCode" minOccurs="0"/>
                <xsd:element ref="ns2:Moderation" minOccurs="0"/>
                <xsd:element ref="ns2:CourseStatus" minOccurs="0"/>
                <xsd:element ref="ns8:MediaServiceMetadata" minOccurs="0"/>
                <xsd:element ref="ns8:MediaServiceFastMetadata" minOccurs="0"/>
                <xsd:element ref="ns8:of760f40dbcf4641bc337cc18ad19c9c" minOccurs="0"/>
                <xsd:element ref="ns8:MediaServiceAutoKeyPoints" minOccurs="0"/>
                <xsd:element ref="ns8:MediaServiceKeyPoints" minOccurs="0"/>
                <xsd:element ref="ns8:MediaServiceAutoTags" minOccurs="0"/>
                <xsd:element ref="ns8:MediaServiceOCR" minOccurs="0"/>
                <xsd:element ref="ns8:MediaServiceGenerationTime" minOccurs="0"/>
                <xsd:element ref="ns8:MediaServiceEventHashCode" minOccurs="0"/>
                <xsd:element ref="ns8:MediaServiceDateTaken" minOccurs="0"/>
                <xsd:element ref="ns8:lcf76f155ced4ddcb4097134ff3c332f" minOccurs="0"/>
                <xsd:element ref="ns8:MediaLengthInSeconds" minOccurs="0"/>
                <xsd:element ref="ns2:SharedWithUsers" minOccurs="0"/>
                <xsd:element ref="ns2:SharedWithDetails" minOccurs="0"/>
                <xsd:element ref="ns8:MediaServiceLocation" minOccurs="0"/>
                <xsd:element ref="ns8:MediaServiceSearchProperties" minOccurs="0"/>
                <xsd:element ref="ns8:MediaServiceObjectDetectorVersions" minOccurs="0"/>
                <xsd:element ref="ns2:SetLabel" minOccurs="0"/>
                <xsd:element ref="ns2:Override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50b595-addc-4a5f-a362-76477efe2a60" elementFormDefault="qualified">
    <xsd:import namespace="http://schemas.microsoft.com/office/2006/documentManagement/types"/>
    <xsd:import namespace="http://schemas.microsoft.com/office/infopath/2007/PartnerControls"/>
    <xsd:element name="e901982cccc34bcfb7ea5c390587ecf2" ma:index="8" nillable="true" ma:taxonomy="true" ma:internalName="e901982cccc34bcfb7ea5c390587ecf2" ma:taxonomyFieldName="Programmes" ma:displayName="Programmes" ma:readOnly="false" ma:default="" ma:fieldId="{e901982c-ccc3-4bcf-b7ea-5c390587ecf2}" ma:taxonomyMulti="true" ma:sspId="aff2368f-06c5-4ec1-815f-ee39fb0e2878" ma:termSetId="af591397-c2e0-4ccc-8a35-a6b970e25d42"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4b647b82-6557-45cd-ab9b-7681785baef8}" ma:internalName="TaxCatchAll" ma:showField="CatchAllData" ma:web="c150b595-addc-4a5f-a362-76477efe2a60">
      <xsd:complexType>
        <xsd:complexContent>
          <xsd:extension base="dms:MultiChoiceLookup">
            <xsd:sequence>
              <xsd:element name="Value" type="dms:Lookup" maxOccurs="unbounded" minOccurs="0" nillable="true"/>
            </xsd:sequence>
          </xsd:extension>
        </xsd:complexContent>
      </xsd:complexType>
    </xsd:element>
    <xsd:element name="NMITProgramme" ma:index="42" nillable="true" ma:displayName="Programme" ma:hidden="true" ma:internalName="NMITProgramme" ma:readOnly="false">
      <xsd:simpleType>
        <xsd:restriction base="dms:Text">
          <xsd:maxLength value="255"/>
        </xsd:restriction>
      </xsd:simpleType>
    </xsd:element>
    <xsd:element name="NMITArea" ma:index="43" nillable="true" ma:displayName="Area" ma:default="NA" ma:hidden="true" ma:indexed="true" ma:internalName="NMITArea">
      <xsd:simpleType>
        <xsd:restriction base="dms:Text">
          <xsd:maxLength value="255"/>
        </xsd:restriction>
      </xsd:simpleType>
    </xsd:element>
    <xsd:element name="NMITGroup" ma:index="44" nillable="true" ma:displayName="Group" ma:hidden="true" ma:indexed="true" ma:internalName="NMITGroup" ma:readOnly="false">
      <xsd:simpleType>
        <xsd:restriction base="dms:Text">
          <xsd:maxLength value="255"/>
        </xsd:restriction>
      </xsd:simpleType>
    </xsd:element>
    <xsd:element name="NMITCourse" ma:index="45" nillable="true" ma:displayName="Course" ma:default="NA" ma:hidden="true" ma:indexed="true" ma:internalName="NMITCourse">
      <xsd:simpleType>
        <xsd:restriction base="dms:Text">
          <xsd:maxLength value="255"/>
        </xsd:restriction>
      </xsd:simpleType>
    </xsd:element>
    <xsd:element name="NMITCourseCode" ma:index="46" nillable="true" ma:displayName="Course Code" ma:hidden="true" ma:indexed="true" ma:internalName="NMITCourseCode" ma:readOnly="false">
      <xsd:simpleType>
        <xsd:restriction base="dms:Text">
          <xsd:maxLength value="255"/>
        </xsd:restriction>
      </xsd:simpleType>
    </xsd:element>
    <xsd:element name="Moderation" ma:index="48" nillable="true" ma:displayName="Moderation" ma:default="0" ma:indexed="true" ma:internalName="Moderation">
      <xsd:simpleType>
        <xsd:restriction base="dms:Boolean"/>
      </xsd:simpleType>
    </xsd:element>
    <xsd:element name="CourseStatus" ma:index="49" nillable="true" ma:displayName="Course Status" ma:default="NA" ma:format="Dropdown" ma:hidden="true" ma:indexed="true" ma:internalName="CourseStatus">
      <xsd:simpleType>
        <xsd:restriction base="dms:Choice">
          <xsd:enumeration value="Active"/>
          <xsd:enumeration value="Expiring"/>
          <xsd:enumeration value="Discontinued"/>
          <xsd:enumeration value="NA"/>
        </xsd:restriction>
      </xsd:simpleType>
    </xsd:element>
    <xsd:element name="SharedWithUsers" ma:index="6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5" nillable="true" ma:displayName="Shared With Details" ma:internalName="SharedWithDetails" ma:readOnly="true">
      <xsd:simpleType>
        <xsd:restriction base="dms:Note">
          <xsd:maxLength value="255"/>
        </xsd:restriction>
      </xsd:simpleType>
    </xsd:element>
    <xsd:element name="SetLabel" ma:index="69" nillable="true" ma:displayName="Set Label" ma:default="D03M" ma:hidden="true" ma:internalName="SetLabel">
      <xsd:simpleType>
        <xsd:restriction base="dms:Text">
          <xsd:maxLength value="255"/>
        </xsd:restriction>
      </xsd:simpleType>
    </xsd:element>
    <xsd:element name="OverrideLabel" ma:index="70" nillable="true" ma:displayName="Override Label" ma:hidden="true" ma:internalName="OverrideLabel"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f9c820c-e7e2-444d-97ee-45f2b3485c1d" elementFormDefault="qualified">
    <xsd:import namespace="http://schemas.microsoft.com/office/2006/documentManagement/types"/>
    <xsd:import namespace="http://schemas.microsoft.com/office/infopath/2007/PartnerControls"/>
    <xsd:element name="DocumentType" ma:index="10" nillable="true" ma:displayName="Document Type" ma:format="Dropdown" ma:hidden="true" ma:internalName="DocumentType" ma:readOnly="false">
      <xsd:simpleType>
        <xsd:restriction base="dms:Choice">
          <xsd:enumeration value="APPLICATION, certificate, consent related"/>
          <xsd:enumeration value="BUDGET"/>
          <xsd:enumeration value="BUSINESS DEVELOPMENT, Business case, Business Planning"/>
          <xsd:enumeration value="CONTRACT, Variation, Agreement"/>
          <xsd:enumeration value="CORRESPONDENCE"/>
          <xsd:enumeration value="DRAWING, Plan, Map"/>
          <xsd:enumeration value="EMPLOYMENT related"/>
          <xsd:enumeration value="ENROLMENTS"/>
          <xsd:enumeration value="FINANCIAL related"/>
          <xsd:enumeration value="KNOWLEDGE article"/>
          <xsd:enumeration value="MEETING related"/>
          <xsd:enumeration value="MEMO, Filenote, Email"/>
          <xsd:enumeration value="MODEL, Calculation, Working"/>
          <xsd:enumeration value="PHOTO, Image or Multi-media"/>
          <xsd:enumeration value="PRESENTATION"/>
          <xsd:enumeration value="PROGRAMME DEVELOPMENT"/>
          <xsd:enumeration value="PUBLICATION material"/>
          <xsd:enumeration value="PURCHASING related"/>
          <xsd:enumeration value="QUALIFICATIONS, transcripts, results"/>
          <xsd:enumeration value="REPORT, or planning related"/>
          <xsd:enumeration value="RULES, Policy, Bylaw, procedure"/>
          <xsd:enumeration value="SERVICE REQUEST related"/>
          <xsd:enumeration value="SPECIFICATION or standard"/>
          <xsd:enumeration value="STUDENT related"/>
          <xsd:enumeration value="SUPPLIER PRODUCT Info"/>
          <xsd:enumeration value="TEACHING RESOURCES"/>
          <xsd:enumeration value="TEMPLATE, Checklist or Form"/>
        </xsd:restriction>
      </xsd:simpleType>
    </xsd:element>
    <xsd:element name="Narrative" ma:index="12" nillable="true" ma:displayName="Narrative" ma:internalName="Narrative" ma:readOnly="false">
      <xsd:simpleType>
        <xsd:restriction base="dms:Note">
          <xsd:maxLength value="255"/>
        </xsd:restriction>
      </xsd:simpleType>
    </xsd:element>
    <xsd:element name="Subactivity" ma:index="14" nillable="true" ma:displayName="Subactivity" ma:default="NA" ma:hidden="true" ma:indexed="true" ma:internalName="Subactivity" ma:readOnly="false">
      <xsd:simpleType>
        <xsd:restriction base="dms:Text">
          <xsd:maxLength value="255"/>
        </xsd:restriction>
      </xsd:simpleType>
    </xsd:element>
    <xsd:element name="Case" ma:index="15" nillable="true" ma:displayName="Case" ma:default="NA" ma:hidden="true" ma:internalName="Case" ma:readOnly="false">
      <xsd:simpleType>
        <xsd:restriction base="dms:Text">
          <xsd:maxLength value="255"/>
        </xsd:restriction>
      </xsd:simpleType>
    </xsd:element>
    <xsd:element name="RelatedPeople" ma:index="16" nillable="true" ma:displayName="Related People" ma:hidden="true" ma:list="UserInfo" ma:SharePointGroup="0" ma:internalName="RelatedPeople"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tegoryName" ma:index="17" nillable="true" ma:displayName="Category 1" ma:default="NA" ma:hidden="true" ma:internalName="CategoryName" ma:readOnly="false">
      <xsd:simpleType>
        <xsd:restriction base="dms:Text">
          <xsd:maxLength value="255"/>
        </xsd:restriction>
      </xsd:simpleType>
    </xsd:element>
    <xsd:element name="CategoryValue" ma:index="18" nillable="true" ma:displayName="Category 2" ma:default="NA" ma:hidden="true" ma:internalName="CategoryValue" ma:readOnly="false">
      <xsd:simpleType>
        <xsd:restriction base="dms:Text">
          <xsd:maxLength value="255"/>
        </xsd:restriction>
      </xsd:simpleType>
    </xsd:element>
    <xsd:element name="BusinessValue" ma:index="19" nillable="true" ma:displayName="Business Value" ma:hidden="true" ma:internalName="BusinessValue" ma:readOnly="false">
      <xsd:simpleType>
        <xsd:restriction base="dms:Text">
          <xsd:maxLength value="255"/>
        </xsd:restriction>
      </xsd:simpleType>
    </xsd:element>
    <xsd:element name="FunctionGroup" ma:index="20" nillable="true" ma:displayName="Function Group" ma:default="Education" ma:hidden="true" ma:internalName="FunctionGroup" ma:readOnly="false">
      <xsd:simpleType>
        <xsd:restriction base="dms:Text">
          <xsd:maxLength value="255"/>
        </xsd:restriction>
      </xsd:simpleType>
    </xsd:element>
    <xsd:element name="Function" ma:index="21" nillable="true" ma:displayName="Function" ma:default="Academic Delivery" ma:hidden="true" ma:internalName="Function" ma:readOnly="false">
      <xsd:simpleType>
        <xsd:restriction base="dms:Text">
          <xsd:maxLength value="255"/>
        </xsd:restriction>
      </xsd:simpleType>
    </xsd:element>
    <xsd:element name="PRAType" ma:index="22" nillable="true" ma:displayName="PRA Type" ma:default="Doc" ma:indexed="true" ma:internalName="PRAType">
      <xsd:simpleType>
        <xsd:restriction base="dms:Text">
          <xsd:maxLength value="255"/>
        </xsd:restriction>
      </xsd:simpleType>
    </xsd:element>
    <xsd:element name="PRADate1" ma:index="23" nillable="true" ma:displayName="PRA Date 1" ma:format="DateOnly" ma:hidden="true" ma:internalName="PRADate1" ma:readOnly="false">
      <xsd:simpleType>
        <xsd:restriction base="dms:DateTime"/>
      </xsd:simpleType>
    </xsd:element>
    <xsd:element name="PRADate2" ma:index="24" nillable="true" ma:displayName="PRA Date 2" ma:format="DateOnly" ma:hidden="true" ma:internalName="PRADate2" ma:readOnly="false">
      <xsd:simpleType>
        <xsd:restriction base="dms:DateTime"/>
      </xsd:simpleType>
    </xsd:element>
    <xsd:element name="PRADate3" ma:index="25" nillable="true" ma:displayName="PRA Date 3" ma:format="DateOnly" ma:hidden="true" ma:internalName="PRADate3" ma:readOnly="false">
      <xsd:simpleType>
        <xsd:restriction base="dms:DateTime"/>
      </xsd:simpleType>
    </xsd:element>
    <xsd:element name="PRADateDisposal" ma:index="26" nillable="true" ma:displayName="PRA Date Disposal" ma:format="DateOnly" ma:hidden="true" ma:internalName="PRADateDisposal" ma:readOnly="false">
      <xsd:simpleType>
        <xsd:restriction base="dms:DateTime"/>
      </xsd:simpleType>
    </xsd:element>
    <xsd:element name="PRADateTrigger" ma:index="27" nillable="true" ma:displayName="PRA Date Trigger" ma:format="DateOnly" ma:hidden="true" ma:internalName="PRADateTrigger" ma:readOnly="false">
      <xsd:simpleType>
        <xsd:restriction base="dms:DateTime"/>
      </xsd:simpleType>
    </xsd:element>
    <xsd:element name="PRAText1" ma:index="28" nillable="true" ma:displayName="PRA Text 1" ma:hidden="true" ma:internalName="PRAText1" ma:readOnly="false">
      <xsd:simpleType>
        <xsd:restriction base="dms:Text">
          <xsd:maxLength value="255"/>
        </xsd:restriction>
      </xsd:simpleType>
    </xsd:element>
    <xsd:element name="PRAText2" ma:index="29" nillable="true" ma:displayName="PRA Text 2" ma:hidden="true" ma:internalName="PRAText2" ma:readOnly="false">
      <xsd:simpleType>
        <xsd:restriction base="dms:Text">
          <xsd:maxLength value="255"/>
        </xsd:restriction>
      </xsd:simpleType>
    </xsd:element>
    <xsd:element name="PRAText3" ma:index="30" nillable="true" ma:displayName="PRA Text 3" ma:hidden="true" ma:internalName="PRAText3" ma:readOnly="false">
      <xsd:simpleType>
        <xsd:restriction base="dms:Text">
          <xsd:maxLength value="255"/>
        </xsd:restriction>
      </xsd:simpleType>
    </xsd:element>
    <xsd:element name="PRAText4" ma:index="31" nillable="true" ma:displayName="PRA Text 4" ma:hidden="true" ma:internalName="PRAText4" ma:readOnly="false">
      <xsd:simpleType>
        <xsd:restriction base="dms:Text">
          <xsd:maxLength value="255"/>
        </xsd:restriction>
      </xsd:simpleType>
    </xsd:element>
    <xsd:element name="PRAText5" ma:index="32" nillable="true" ma:displayName="PRA Text 5" ma:hidden="true" ma:internalName="PRAText5" ma:readOnly="false">
      <xsd:simpleType>
        <xsd:restriction base="dms:Text">
          <xsd:maxLength value="255"/>
        </xsd:restriction>
      </xsd:simpleType>
    </xsd:element>
    <xsd:element name="AggregationStatus" ma:index="33" nillable="true" ma:displayName="Aggregation Status" ma:default="Normal" ma:format="Dropdown" ma:hidden="true" ma:internalName="AggregationStatus" ma:readOnly="false">
      <xsd:simpleType>
        <xsd:restriction base="dms:Choice">
          <xsd:enumeration value="Delete Soon"/>
          <xsd:enumeration value="Transfer Soon"/>
          <xsd:enumeration value="Appraise Soon"/>
          <xsd:enumeration value="Delete"/>
          <xsd:enumeration value="Transfer"/>
          <xsd:enumeration value="Appraise"/>
          <xsd:enumeration value="Hold"/>
          <xsd:enumeration value="Normal"/>
        </xsd:restriction>
      </xsd:simpleType>
    </xsd:element>
    <xsd:element name="Project" ma:index="34" nillable="true" ma:displayName="Project" ma:default="NA" ma:hidden="true" ma:internalName="Project" ma:readOnly="false">
      <xsd:simpleType>
        <xsd:restriction base="dms:Text">
          <xsd:maxLength value="255"/>
        </xsd:restriction>
      </xsd:simpleType>
    </xsd:element>
    <xsd:element name="Activity" ma:index="35" nillable="true" ma:displayName="Activity" ma:default="Course Delivery" ma:hidden="true" ma:internalName="Activity"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ffb055-6eb4-45a1-bc20-bf2ac0d420da" elementFormDefault="qualified">
    <xsd:import namespace="http://schemas.microsoft.com/office/2006/documentManagement/types"/>
    <xsd:import namespace="http://schemas.microsoft.com/office/infopath/2007/PartnerControls"/>
    <xsd:element name="KeyWords" ma:index="11" nillable="true" ma:displayName="Key Words" ma:hidden="true" ma:internalName="KeyWords" ma:readOnly="false">
      <xsd:simpleType>
        <xsd:restriction base="dms:Note"/>
      </xsd:simpleType>
    </xsd:element>
    <xsd:element name="SecurityClassification" ma:index="13" nillable="true" ma:displayName="Security Classification" ma:format="Dropdown" ma:hidden="true" ma:internalName="SecurityClassification" ma:readOnly="false">
      <xsd:simpleType>
        <xsd:restriction base="dms:Choice">
          <xsd:enumeration value="Confidential"/>
          <xsd:enumeration value="Restricted"/>
          <xsd:enumeration value="Un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725c79e5-42ce-4aa0-ac78-b6418001f0d2" elementFormDefault="qualified">
    <xsd:import namespace="http://schemas.microsoft.com/office/2006/documentManagement/types"/>
    <xsd:import namespace="http://schemas.microsoft.com/office/infopath/2007/PartnerControls"/>
    <xsd:element name="AggregationNarrative" ma:index="36" nillable="true" ma:displayName="Aggregation Narrative" ma:hidden="true" ma:internalName="AggregationNarrativ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1a514c-9034-4fa3-897a-8352025b26ed" elementFormDefault="qualified">
    <xsd:import namespace="http://schemas.microsoft.com/office/2006/documentManagement/types"/>
    <xsd:import namespace="http://schemas.microsoft.com/office/infopath/2007/PartnerControls"/>
    <xsd:element name="Channel" ma:index="37" nillable="true" ma:displayName="Channel" ma:default="NA" ma:hidden="true" ma:internalName="Channel" ma:readOnly="false">
      <xsd:simpleType>
        <xsd:restriction base="dms:Text">
          <xsd:maxLength value="255"/>
        </xsd:restriction>
      </xsd:simpleType>
    </xsd:element>
    <xsd:element name="Team" ma:index="38" nillable="true" ma:displayName="Team" ma:default="" ma:hidden="true" ma:internalName="Team" ma:readOnly="false">
      <xsd:simpleType>
        <xsd:restriction base="dms:Text">
          <xsd:maxLength value="255"/>
        </xsd:restriction>
      </xsd:simpleType>
    </xsd:element>
    <xsd:element name="Level2" ma:index="39" nillable="true" ma:displayName="Level2" ma:default="NA" ma:hidden="true" ma:internalName="Level2" ma:readOnly="false">
      <xsd:simpleType>
        <xsd:restriction base="dms:Text">
          <xsd:maxLength value="255"/>
        </xsd:restriction>
      </xsd:simpleType>
    </xsd:element>
    <xsd:element name="Level3" ma:index="40" nillable="true" ma:displayName="Level3" ma:hidden="true" ma:internalName="Level3"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3defcac-0f78-428e-831b-ef4deed1ee9d" elementFormDefault="qualified">
    <xsd:import namespace="http://schemas.microsoft.com/office/2006/documentManagement/types"/>
    <xsd:import namespace="http://schemas.microsoft.com/office/infopath/2007/PartnerControls"/>
    <xsd:element name="Priority" ma:index="41" nillable="true" ma:displayName="Priority" ma:default="NA" ma:indexed="true" ma:internalName="Priorit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532c99-053d-4609-b0f3-590a322aae29" elementFormDefault="qualified">
    <xsd:import namespace="http://schemas.microsoft.com/office/2006/documentManagement/types"/>
    <xsd:import namespace="http://schemas.microsoft.com/office/infopath/2007/PartnerControls"/>
    <xsd:element name="MediaServiceMetadata" ma:index="50" nillable="true" ma:displayName="MediaServiceMetadata" ma:hidden="true" ma:internalName="MediaServiceMetadata" ma:readOnly="true">
      <xsd:simpleType>
        <xsd:restriction base="dms:Note"/>
      </xsd:simpleType>
    </xsd:element>
    <xsd:element name="MediaServiceFastMetadata" ma:index="51" nillable="true" ma:displayName="MediaServiceFastMetadata" ma:hidden="true" ma:internalName="MediaServiceFastMetadata" ma:readOnly="true">
      <xsd:simpleType>
        <xsd:restriction base="dms:Note"/>
      </xsd:simpleType>
    </xsd:element>
    <xsd:element name="of760f40dbcf4641bc337cc18ad19c9c" ma:index="52" nillable="true" ma:taxonomy="true" ma:internalName="of760f40dbcf4641bc337cc18ad19c9c" ma:taxonomyFieldName="AcademicYear" ma:displayName="Academic Year" ma:indexed="true" ma:default="" ma:fieldId="{8f760f40-dbcf-4641-bc33-7cc18ad19c9c}" ma:sspId="aff2368f-06c5-4ec1-815f-ee39fb0e2878" ma:termSetId="27a3d3ef-35f3-43bb-b630-eff0e2d7bfc8" ma:anchorId="00000000-0000-0000-0000-000000000000" ma:open="false" ma:isKeyword="false">
      <xsd:complexType>
        <xsd:sequence>
          <xsd:element ref="pc:Terms" minOccurs="0" maxOccurs="1"/>
        </xsd:sequence>
      </xsd:complexType>
    </xsd:element>
    <xsd:element name="MediaServiceAutoKeyPoints" ma:index="53" nillable="true" ma:displayName="MediaServiceAutoKeyPoints" ma:hidden="true" ma:internalName="MediaServiceAutoKeyPoints" ma:readOnly="true">
      <xsd:simpleType>
        <xsd:restriction base="dms:Note"/>
      </xsd:simpleType>
    </xsd:element>
    <xsd:element name="MediaServiceKeyPoints" ma:index="54" nillable="true" ma:displayName="KeyPoints" ma:internalName="MediaServiceKeyPoints" ma:readOnly="true">
      <xsd:simpleType>
        <xsd:restriction base="dms:Note">
          <xsd:maxLength value="255"/>
        </xsd:restriction>
      </xsd:simpleType>
    </xsd:element>
    <xsd:element name="MediaServiceAutoTags" ma:index="56" nillable="true" ma:displayName="Tags" ma:internalName="MediaServiceAutoTags" ma:readOnly="true">
      <xsd:simpleType>
        <xsd:restriction base="dms:Text"/>
      </xsd:simpleType>
    </xsd:element>
    <xsd:element name="MediaServiceOCR" ma:index="57" nillable="true" ma:displayName="Extracted Text" ma:internalName="MediaServiceOCR" ma:readOnly="true">
      <xsd:simpleType>
        <xsd:restriction base="dms:Note">
          <xsd:maxLength value="255"/>
        </xsd:restriction>
      </xsd:simpleType>
    </xsd:element>
    <xsd:element name="MediaServiceGenerationTime" ma:index="58" nillable="true" ma:displayName="MediaServiceGenerationTime" ma:hidden="true" ma:internalName="MediaServiceGenerationTime" ma:readOnly="true">
      <xsd:simpleType>
        <xsd:restriction base="dms:Text"/>
      </xsd:simpleType>
    </xsd:element>
    <xsd:element name="MediaServiceEventHashCode" ma:index="59" nillable="true" ma:displayName="MediaServiceEventHashCode" ma:hidden="true" ma:internalName="MediaServiceEventHashCode" ma:readOnly="true">
      <xsd:simpleType>
        <xsd:restriction base="dms:Text"/>
      </xsd:simpleType>
    </xsd:element>
    <xsd:element name="MediaServiceDateTaken" ma:index="60" nillable="true" ma:displayName="MediaServiceDateTaken" ma:hidden="true" ma:internalName="MediaServiceDateTaken" ma:readOnly="true">
      <xsd:simpleType>
        <xsd:restriction base="dms:Text"/>
      </xsd:simpleType>
    </xsd:element>
    <xsd:element name="lcf76f155ced4ddcb4097134ff3c332f" ma:index="62" nillable="true" ma:taxonomy="true" ma:internalName="lcf76f155ced4ddcb4097134ff3c332f" ma:taxonomyFieldName="MediaServiceImageTags" ma:displayName="Image Tags" ma:readOnly="false" ma:fieldId="{5cf76f15-5ced-4ddc-b409-7134ff3c332f}" ma:taxonomyMulti="true" ma:sspId="aff2368f-06c5-4ec1-815f-ee39fb0e2878" ma:termSetId="09814cd3-568e-fe90-9814-8d621ff8fb84" ma:anchorId="fba54fb3-c3e1-fe81-a776-ca4b69148c4d" ma:open="true" ma:isKeyword="false">
      <xsd:complexType>
        <xsd:sequence>
          <xsd:element ref="pc:Terms" minOccurs="0" maxOccurs="1"/>
        </xsd:sequence>
      </xsd:complexType>
    </xsd:element>
    <xsd:element name="MediaLengthInSeconds" ma:index="63" nillable="true" ma:displayName="MediaLengthInSeconds" ma:hidden="true" ma:internalName="MediaLengthInSeconds" ma:readOnly="true">
      <xsd:simpleType>
        <xsd:restriction base="dms:Unknown"/>
      </xsd:simpleType>
    </xsd:element>
    <xsd:element name="MediaServiceLocation" ma:index="66" nillable="true" ma:displayName="Location" ma:description="" ma:indexed="true" ma:internalName="MediaServiceLocation" ma:readOnly="true">
      <xsd:simpleType>
        <xsd:restriction base="dms:Text"/>
      </xsd:simpleType>
    </xsd:element>
    <xsd:element name="MediaServiceSearchProperties" ma:index="67" nillable="true" ma:displayName="MediaServiceSearchProperties" ma:hidden="true" ma:internalName="MediaServiceSearchProperties" ma:readOnly="true">
      <xsd:simpleType>
        <xsd:restriction base="dms:Note"/>
      </xsd:simpleType>
    </xsd:element>
    <xsd:element name="MediaServiceObjectDetectorVersions" ma:index="68"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3FE72F-DFD5-4F82-A761-51B68666F87E}">
  <ds:schemaRefs>
    <ds:schemaRef ds:uri="http://schemas.microsoft.com/sharepoint/events"/>
  </ds:schemaRefs>
</ds:datastoreItem>
</file>

<file path=customXml/itemProps2.xml><?xml version="1.0" encoding="utf-8"?>
<ds:datastoreItem xmlns:ds="http://schemas.openxmlformats.org/officeDocument/2006/customXml" ds:itemID="{30B0FE0D-2847-498D-A5F7-4DF05489C54F}">
  <ds:schemaRefs>
    <ds:schemaRef ds:uri="http://schemas.microsoft.com/sharepoint/v3/contenttype/forms"/>
  </ds:schemaRefs>
</ds:datastoreItem>
</file>

<file path=customXml/itemProps3.xml><?xml version="1.0" encoding="utf-8"?>
<ds:datastoreItem xmlns:ds="http://schemas.openxmlformats.org/officeDocument/2006/customXml" ds:itemID="{A4F90FEF-AE54-4145-88F8-2DD943A87A64}">
  <ds:schemaRefs>
    <ds:schemaRef ds:uri="15ffb055-6eb4-45a1-bc20-bf2ac0d420da"/>
    <ds:schemaRef ds:uri="4f9c820c-e7e2-444d-97ee-45f2b3485c1d"/>
    <ds:schemaRef ds:uri="http://purl.org/dc/elements/1.1/"/>
    <ds:schemaRef ds:uri="725c79e5-42ce-4aa0-ac78-b6418001f0d2"/>
    <ds:schemaRef ds:uri="http://schemas.microsoft.com/office/2006/documentManagement/types"/>
    <ds:schemaRef ds:uri="c150b595-addc-4a5f-a362-76477efe2a60"/>
    <ds:schemaRef ds:uri="http://schemas.microsoft.com/office/infopath/2007/PartnerControls"/>
    <ds:schemaRef ds:uri="http://purl.org/dc/terms/"/>
    <ds:schemaRef ds:uri="http://schemas.openxmlformats.org/package/2006/metadata/core-properties"/>
    <ds:schemaRef ds:uri="c91a514c-9034-4fa3-897a-8352025b26ed"/>
    <ds:schemaRef ds:uri="http://purl.org/dc/dcmitype/"/>
    <ds:schemaRef ds:uri="a8532c99-053d-4609-b0f3-590a322aae29"/>
    <ds:schemaRef ds:uri="03defcac-0f78-428e-831b-ef4deed1ee9d"/>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5C484AF6-53E0-4102-A255-1BB6EBE801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50b595-addc-4a5f-a362-76477efe2a60"/>
    <ds:schemaRef ds:uri="4f9c820c-e7e2-444d-97ee-45f2b3485c1d"/>
    <ds:schemaRef ds:uri="15ffb055-6eb4-45a1-bc20-bf2ac0d420da"/>
    <ds:schemaRef ds:uri="725c79e5-42ce-4aa0-ac78-b6418001f0d2"/>
    <ds:schemaRef ds:uri="c91a514c-9034-4fa3-897a-8352025b26ed"/>
    <ds:schemaRef ds:uri="03defcac-0f78-428e-831b-ef4deed1ee9d"/>
    <ds:schemaRef ds:uri="a8532c99-053d-4609-b0f3-590a322aae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982</TotalTime>
  <Words>662</Words>
  <Application>Microsoft Office PowerPoint</Application>
  <PresentationFormat>On-screen Show (4:3)</PresentationFormat>
  <Paragraphs>139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       Supervision in organisations</vt:lpstr>
      <vt:lpstr>Drivers for supervision in the organisational context</vt:lpstr>
      <vt:lpstr>Warning</vt:lpstr>
      <vt:lpstr>Benefits of effective supervision for organisations</vt:lpstr>
      <vt:lpstr>Benefits for service users</vt:lpstr>
      <vt:lpstr>Benefits for Workers</vt:lpstr>
      <vt:lpstr>Benefits for multidisciplinary work</vt:lpstr>
      <vt:lpstr>The benefits and outcomes of effective supervision</vt:lpstr>
      <vt:lpstr> Common Barriers to Supervision</vt:lpstr>
      <vt:lpstr>Consequences of poor supervision for staff</vt:lpstr>
      <vt:lpstr>What does your agency policy say?</vt:lpstr>
      <vt:lpstr>Complex relationships between different stakeholders</vt:lpstr>
      <vt:lpstr>Mapping the organisational context</vt:lpstr>
      <vt:lpstr>References:</vt:lpstr>
    </vt:vector>
  </TitlesOfParts>
  <Company>Massey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Supervision</dc:title>
  <dc:creator>hsimmons</dc:creator>
  <cp:lastModifiedBy>Lynn Bruning</cp:lastModifiedBy>
  <cp:revision>65</cp:revision>
  <cp:lastPrinted>2023-10-16T00:13:56Z</cp:lastPrinted>
  <dcterms:created xsi:type="dcterms:W3CDTF">2011-04-13T02:46:19Z</dcterms:created>
  <dcterms:modified xsi:type="dcterms:W3CDTF">2024-10-23T02:03:56Z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0x010100F9E5406042B6D74281C386E82A9DE68400D818AB4205238740B9841BF5F2E070DF</vt:lpwstr>
  </property>
  <property fmtid="{D5CDD505-2E9C-101B-9397-08002B2CF9AE}" pid="3" name="AcademicYear">
    <vt:lpwstr>1760</vt:lpwstr>
  </property>
  <property fmtid="{D5CDD505-2E9C-101B-9397-08002B2CF9AE}" pid="4" name="MediaServiceImageTags">
    <vt:lpwstr/>
  </property>
  <property fmtid="{D5CDD505-2E9C-101B-9397-08002B2CF9AE}" pid="5" name="NMITYear">
    <vt:lpwstr>2024</vt:lpwstr>
  </property>
  <property fmtid="{D5CDD505-2E9C-101B-9397-08002B2CF9AE}" pid="6" name="Programmes">
    <vt:lpwstr/>
  </property>
  <property fmtid="{D5CDD505-2E9C-101B-9397-08002B2CF9AE}" pid="7" name="_dlc_DocId">
    <vt:lpwstr>U5RCTUST6MMN-1649693853-184711</vt:lpwstr>
  </property>
  <property fmtid="{D5CDD505-2E9C-101B-9397-08002B2CF9AE}" pid="8" name="_dlc_DocIdItemGuid">
    <vt:lpwstr>b2bc757c-963b-4493-905e-5bef6887c1e7</vt:lpwstr>
  </property>
  <property fmtid="{D5CDD505-2E9C-101B-9397-08002B2CF9AE}" pid="9" name="_dlc_DocIdUrl">
    <vt:lpwstr>https://livenmitac.sharepoint.com/sites/hub-Academic/_layouts/15/DocIdRedir.aspx?ID=U5RCTUST6MMN-1649693853-184711, U5RCTUST6MMN-1649693853-184711</vt:lpwstr>
  </property>
</Properties>
</file>