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4" r:id="rId5"/>
    <p:sldId id="275" r:id="rId6"/>
    <p:sldId id="261" r:id="rId7"/>
    <p:sldId id="289" r:id="rId8"/>
    <p:sldId id="276" r:id="rId9"/>
    <p:sldId id="265" r:id="rId10"/>
    <p:sldId id="277" r:id="rId11"/>
    <p:sldId id="290" r:id="rId12"/>
    <p:sldId id="258" r:id="rId13"/>
    <p:sldId id="278" r:id="rId14"/>
    <p:sldId id="259" r:id="rId15"/>
    <p:sldId id="282" r:id="rId16"/>
    <p:sldId id="260" r:id="rId17"/>
    <p:sldId id="288" r:id="rId18"/>
    <p:sldId id="262" r:id="rId19"/>
    <p:sldId id="279" r:id="rId20"/>
    <p:sldId id="280" r:id="rId21"/>
    <p:sldId id="300" r:id="rId22"/>
    <p:sldId id="301" r:id="rId23"/>
    <p:sldId id="302" r:id="rId24"/>
    <p:sldId id="257" r:id="rId25"/>
    <p:sldId id="281" r:id="rId26"/>
    <p:sldId id="267" r:id="rId27"/>
    <p:sldId id="283" r:id="rId28"/>
    <p:sldId id="287" r:id="rId29"/>
    <p:sldId id="291" r:id="rId30"/>
    <p:sldId id="292" r:id="rId31"/>
    <p:sldId id="293" r:id="rId32"/>
    <p:sldId id="294" r:id="rId33"/>
    <p:sldId id="285" r:id="rId34"/>
    <p:sldId id="286" r:id="rId35"/>
    <p:sldId id="304" r:id="rId36"/>
    <p:sldId id="295" r:id="rId37"/>
    <p:sldId id="296" r:id="rId38"/>
    <p:sldId id="297" r:id="rId39"/>
    <p:sldId id="266" r:id="rId40"/>
    <p:sldId id="263" r:id="rId41"/>
    <p:sldId id="264" r:id="rId4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3E47A-D52F-42E6-BEC4-572BFA2D5A5C}"/>
              </a:ext>
            </a:extLst>
          </p:cNvPr>
          <p:cNvSpPr>
            <a:spLocks noGrp="1"/>
          </p:cNvSpPr>
          <p:nvPr>
            <p:ph type="ctrTitle"/>
          </p:nvPr>
        </p:nvSpPr>
        <p:spPr>
          <a:xfrm>
            <a:off x="2589213" y="2514601"/>
            <a:ext cx="8915399" cy="1671320"/>
          </a:xfrm>
        </p:spPr>
        <p:txBody>
          <a:bodyPr>
            <a:normAutofit fontScale="90000"/>
          </a:bodyPr>
          <a:lstStyle/>
          <a:p>
            <a:r>
              <a:rPr lang="en-NZ" dirty="0"/>
              <a:t>Wellness and the practitioner</a:t>
            </a:r>
          </a:p>
        </p:txBody>
      </p:sp>
      <p:sp>
        <p:nvSpPr>
          <p:cNvPr id="3" name="Subtitle 2">
            <a:extLst>
              <a:ext uri="{FF2B5EF4-FFF2-40B4-BE49-F238E27FC236}">
                <a16:creationId xmlns:a16="http://schemas.microsoft.com/office/drawing/2014/main" id="{7A9DAECD-0BAD-4112-84B2-8A7C552D0A66}"/>
              </a:ext>
            </a:extLst>
          </p:cNvPr>
          <p:cNvSpPr>
            <a:spLocks noGrp="1"/>
          </p:cNvSpPr>
          <p:nvPr>
            <p:ph type="subTitle" idx="1"/>
          </p:nvPr>
        </p:nvSpPr>
        <p:spPr/>
        <p:txBody>
          <a:bodyPr>
            <a:normAutofit/>
          </a:bodyPr>
          <a:lstStyle/>
          <a:p>
            <a:r>
              <a:rPr lang="en-NZ" sz="2800" dirty="0"/>
              <a:t>Restorative supervision</a:t>
            </a:r>
          </a:p>
        </p:txBody>
      </p:sp>
    </p:spTree>
    <p:extLst>
      <p:ext uri="{BB962C8B-B14F-4D97-AF65-F5344CB8AC3E}">
        <p14:creationId xmlns:p14="http://schemas.microsoft.com/office/powerpoint/2010/main" val="3930122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900E6-7DE0-018E-87F6-A2255182038B}"/>
              </a:ext>
            </a:extLst>
          </p:cNvPr>
          <p:cNvSpPr>
            <a:spLocks noGrp="1"/>
          </p:cNvSpPr>
          <p:nvPr>
            <p:ph type="title"/>
          </p:nvPr>
        </p:nvSpPr>
        <p:spPr/>
        <p:txBody>
          <a:bodyPr/>
          <a:lstStyle/>
          <a:p>
            <a:pPr algn="ctr"/>
            <a:r>
              <a:rPr lang="en-US" b="1" dirty="0"/>
              <a:t>Individual vulnerability factors</a:t>
            </a:r>
            <a:endParaRPr lang="en-NZ" b="1" dirty="0"/>
          </a:p>
        </p:txBody>
      </p:sp>
      <p:sp>
        <p:nvSpPr>
          <p:cNvPr id="3" name="Content Placeholder 2">
            <a:extLst>
              <a:ext uri="{FF2B5EF4-FFF2-40B4-BE49-F238E27FC236}">
                <a16:creationId xmlns:a16="http://schemas.microsoft.com/office/drawing/2014/main" id="{66F2D060-50EC-1584-3EB4-B10D40DED182}"/>
              </a:ext>
            </a:extLst>
          </p:cNvPr>
          <p:cNvSpPr>
            <a:spLocks noGrp="1"/>
          </p:cNvSpPr>
          <p:nvPr>
            <p:ph idx="1"/>
          </p:nvPr>
        </p:nvSpPr>
        <p:spPr/>
        <p:txBody>
          <a:bodyPr>
            <a:noAutofit/>
          </a:bodyPr>
          <a:lstStyle/>
          <a:p>
            <a:r>
              <a:rPr lang="en-US" sz="2400" dirty="0"/>
              <a:t>Level of commitment</a:t>
            </a:r>
          </a:p>
          <a:p>
            <a:r>
              <a:rPr lang="en-US" sz="2400" dirty="0"/>
              <a:t>Job security</a:t>
            </a:r>
          </a:p>
          <a:p>
            <a:r>
              <a:rPr lang="en-US" sz="2400" dirty="0"/>
              <a:t>Unclear or conflicted expectations</a:t>
            </a:r>
          </a:p>
          <a:p>
            <a:r>
              <a:rPr lang="en-US" sz="2400" dirty="0"/>
              <a:t>Hostile or defensive atmosphere in the workplace</a:t>
            </a:r>
          </a:p>
          <a:p>
            <a:r>
              <a:rPr lang="en-US" sz="2400" dirty="0"/>
              <a:t>Unethical environment</a:t>
            </a:r>
          </a:p>
          <a:p>
            <a:r>
              <a:rPr lang="en-US" sz="2400" dirty="0"/>
              <a:t>Lack of communication – mixed messaging</a:t>
            </a:r>
          </a:p>
          <a:p>
            <a:r>
              <a:rPr lang="en-US" sz="2400" dirty="0"/>
              <a:t>Isolation</a:t>
            </a:r>
            <a:endParaRPr lang="en-NZ" sz="2400" dirty="0"/>
          </a:p>
        </p:txBody>
      </p:sp>
    </p:spTree>
    <p:extLst>
      <p:ext uri="{BB962C8B-B14F-4D97-AF65-F5344CB8AC3E}">
        <p14:creationId xmlns:p14="http://schemas.microsoft.com/office/powerpoint/2010/main" val="1109159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DE02F-3D2C-4768-1809-22513FFE7DE4}"/>
              </a:ext>
            </a:extLst>
          </p:cNvPr>
          <p:cNvSpPr>
            <a:spLocks noGrp="1"/>
          </p:cNvSpPr>
          <p:nvPr>
            <p:ph type="title"/>
          </p:nvPr>
        </p:nvSpPr>
        <p:spPr/>
        <p:txBody>
          <a:bodyPr/>
          <a:lstStyle/>
          <a:p>
            <a:pPr algn="ctr"/>
            <a:r>
              <a:rPr lang="en-US" b="1" dirty="0"/>
              <a:t>Activity in Pairs</a:t>
            </a:r>
            <a:endParaRPr lang="en-NZ" b="1" dirty="0"/>
          </a:p>
        </p:txBody>
      </p:sp>
      <p:sp>
        <p:nvSpPr>
          <p:cNvPr id="3" name="Content Placeholder 2">
            <a:extLst>
              <a:ext uri="{FF2B5EF4-FFF2-40B4-BE49-F238E27FC236}">
                <a16:creationId xmlns:a16="http://schemas.microsoft.com/office/drawing/2014/main" id="{40DA7520-A5AE-558F-72E5-B3B9CA1BB8C7}"/>
              </a:ext>
            </a:extLst>
          </p:cNvPr>
          <p:cNvSpPr>
            <a:spLocks noGrp="1"/>
          </p:cNvSpPr>
          <p:nvPr>
            <p:ph idx="1"/>
          </p:nvPr>
        </p:nvSpPr>
        <p:spPr/>
        <p:txBody>
          <a:bodyPr>
            <a:normAutofit/>
          </a:bodyPr>
          <a:lstStyle/>
          <a:p>
            <a:endParaRPr lang="en-US" sz="3200" dirty="0"/>
          </a:p>
          <a:p>
            <a:r>
              <a:rPr lang="en-US" sz="3200" dirty="0"/>
              <a:t>How does stress show up in your work life even if you are not always aware of it?</a:t>
            </a:r>
          </a:p>
          <a:p>
            <a:endParaRPr lang="en-US" sz="3200" dirty="0"/>
          </a:p>
          <a:p>
            <a:pPr marL="0" indent="0">
              <a:buNone/>
            </a:pPr>
            <a:r>
              <a:rPr lang="en-US" sz="3200" dirty="0"/>
              <a:t>   Feedback to the group</a:t>
            </a:r>
            <a:endParaRPr lang="en-NZ" sz="3200" dirty="0"/>
          </a:p>
        </p:txBody>
      </p:sp>
    </p:spTree>
    <p:extLst>
      <p:ext uri="{BB962C8B-B14F-4D97-AF65-F5344CB8AC3E}">
        <p14:creationId xmlns:p14="http://schemas.microsoft.com/office/powerpoint/2010/main" val="1392994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9821F-526B-4C6D-9E0B-1AAE107C7F49}"/>
              </a:ext>
            </a:extLst>
          </p:cNvPr>
          <p:cNvSpPr>
            <a:spLocks noGrp="1"/>
          </p:cNvSpPr>
          <p:nvPr>
            <p:ph type="title"/>
          </p:nvPr>
        </p:nvSpPr>
        <p:spPr/>
        <p:txBody>
          <a:bodyPr>
            <a:normAutofit/>
          </a:bodyPr>
          <a:lstStyle/>
          <a:p>
            <a:pPr algn="ctr"/>
            <a:r>
              <a:rPr lang="en-NZ" b="1" dirty="0"/>
              <a:t>Predictors of workplace stress and anxiety</a:t>
            </a:r>
          </a:p>
        </p:txBody>
      </p:sp>
      <p:sp>
        <p:nvSpPr>
          <p:cNvPr id="3" name="Content Placeholder 2">
            <a:extLst>
              <a:ext uri="{FF2B5EF4-FFF2-40B4-BE49-F238E27FC236}">
                <a16:creationId xmlns:a16="http://schemas.microsoft.com/office/drawing/2014/main" id="{961E1202-3372-4F07-8B04-E6E2F03B24E2}"/>
              </a:ext>
            </a:extLst>
          </p:cNvPr>
          <p:cNvSpPr>
            <a:spLocks noGrp="1"/>
          </p:cNvSpPr>
          <p:nvPr>
            <p:ph idx="1"/>
          </p:nvPr>
        </p:nvSpPr>
        <p:spPr/>
        <p:txBody>
          <a:bodyPr>
            <a:normAutofit/>
          </a:bodyPr>
          <a:lstStyle/>
          <a:p>
            <a:r>
              <a:rPr lang="en-NZ" sz="2400" dirty="0"/>
              <a:t>Category 1: high workload, unrealistic time pressures, low job control and minimal decision-making ability </a:t>
            </a:r>
          </a:p>
          <a:p>
            <a:r>
              <a:rPr lang="en-NZ" sz="2400" dirty="0"/>
              <a:t>Work overload, lack of control and role ambiguity are predictors of stress at work (</a:t>
            </a:r>
            <a:r>
              <a:rPr lang="en-NZ" sz="2400" dirty="0" err="1"/>
              <a:t>Gyllensten</a:t>
            </a:r>
            <a:r>
              <a:rPr lang="en-NZ" sz="2400" dirty="0"/>
              <a:t> et al., 2005)</a:t>
            </a:r>
          </a:p>
          <a:p>
            <a:r>
              <a:rPr lang="en-NZ" sz="2400" dirty="0"/>
              <a:t>Category 2: Occupational uncertainty, organisational change, perceptions of job and financial insecurity </a:t>
            </a:r>
          </a:p>
          <a:p>
            <a:r>
              <a:rPr lang="en-NZ" sz="2400" dirty="0"/>
              <a:t>Category 3:). Lack of respect from negative workplace experiences including organisational change, conflict or bullying. (Harvey, et al., 2017)</a:t>
            </a:r>
          </a:p>
        </p:txBody>
      </p:sp>
    </p:spTree>
    <p:extLst>
      <p:ext uri="{BB962C8B-B14F-4D97-AF65-F5344CB8AC3E}">
        <p14:creationId xmlns:p14="http://schemas.microsoft.com/office/powerpoint/2010/main" val="1303806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9DDA1-4C39-5975-613F-6F4B0AEB8024}"/>
              </a:ext>
            </a:extLst>
          </p:cNvPr>
          <p:cNvSpPr>
            <a:spLocks noGrp="1"/>
          </p:cNvSpPr>
          <p:nvPr>
            <p:ph type="title"/>
          </p:nvPr>
        </p:nvSpPr>
        <p:spPr/>
        <p:txBody>
          <a:bodyPr/>
          <a:lstStyle/>
          <a:p>
            <a:pPr algn="ctr"/>
            <a:r>
              <a:rPr lang="en-US" b="1" dirty="0"/>
              <a:t>What Happens?</a:t>
            </a:r>
            <a:endParaRPr lang="en-NZ" b="1" dirty="0"/>
          </a:p>
        </p:txBody>
      </p:sp>
      <p:sp>
        <p:nvSpPr>
          <p:cNvPr id="3" name="Content Placeholder 2">
            <a:extLst>
              <a:ext uri="{FF2B5EF4-FFF2-40B4-BE49-F238E27FC236}">
                <a16:creationId xmlns:a16="http://schemas.microsoft.com/office/drawing/2014/main" id="{0592B333-7B7D-63DA-5B7D-9F59B08149F9}"/>
              </a:ext>
            </a:extLst>
          </p:cNvPr>
          <p:cNvSpPr>
            <a:spLocks noGrp="1"/>
          </p:cNvSpPr>
          <p:nvPr>
            <p:ph idx="1"/>
          </p:nvPr>
        </p:nvSpPr>
        <p:spPr/>
        <p:txBody>
          <a:bodyPr>
            <a:normAutofit/>
          </a:bodyPr>
          <a:lstStyle/>
          <a:p>
            <a:r>
              <a:rPr lang="en-US" sz="2000" dirty="0"/>
              <a:t>Workers feel powerless;</a:t>
            </a:r>
          </a:p>
          <a:p>
            <a:r>
              <a:rPr lang="en-US" sz="2000" dirty="0"/>
              <a:t>Clients can be ungrateful or even hostile,</a:t>
            </a:r>
          </a:p>
          <a:p>
            <a:r>
              <a:rPr lang="en-US" sz="2000" dirty="0"/>
              <a:t>Workers feel drained and have nothing left to give,</a:t>
            </a:r>
          </a:p>
          <a:p>
            <a:r>
              <a:rPr lang="en-US" sz="2000" dirty="0"/>
              <a:t>Workers become reactive,</a:t>
            </a:r>
          </a:p>
          <a:p>
            <a:r>
              <a:rPr lang="en-NZ" sz="2000" dirty="0"/>
              <a:t>And therefore;</a:t>
            </a:r>
          </a:p>
          <a:p>
            <a:r>
              <a:rPr lang="en-NZ" sz="2000" dirty="0"/>
              <a:t>Workers are going through the motions.</a:t>
            </a:r>
          </a:p>
          <a:p>
            <a:r>
              <a:rPr lang="en-NZ" sz="2000" dirty="0"/>
              <a:t>Don’t reflect,</a:t>
            </a:r>
          </a:p>
          <a:p>
            <a:r>
              <a:rPr lang="en-NZ" sz="2000" dirty="0"/>
              <a:t>Often this results in collusion of colleagues, teams and organisations</a:t>
            </a:r>
          </a:p>
          <a:p>
            <a:endParaRPr lang="en-NZ" dirty="0"/>
          </a:p>
        </p:txBody>
      </p:sp>
    </p:spTree>
    <p:extLst>
      <p:ext uri="{BB962C8B-B14F-4D97-AF65-F5344CB8AC3E}">
        <p14:creationId xmlns:p14="http://schemas.microsoft.com/office/powerpoint/2010/main" val="4030476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D5D8-8FA5-4070-A812-A9D4D1DA745A}"/>
              </a:ext>
            </a:extLst>
          </p:cNvPr>
          <p:cNvSpPr>
            <a:spLocks noGrp="1"/>
          </p:cNvSpPr>
          <p:nvPr>
            <p:ph type="title"/>
          </p:nvPr>
        </p:nvSpPr>
        <p:spPr/>
        <p:txBody>
          <a:bodyPr/>
          <a:lstStyle/>
          <a:p>
            <a:pPr algn="ctr"/>
            <a:r>
              <a:rPr lang="en-NZ" b="1" dirty="0"/>
              <a:t>Burnout</a:t>
            </a:r>
          </a:p>
        </p:txBody>
      </p:sp>
      <p:sp>
        <p:nvSpPr>
          <p:cNvPr id="3" name="Content Placeholder 2">
            <a:extLst>
              <a:ext uri="{FF2B5EF4-FFF2-40B4-BE49-F238E27FC236}">
                <a16:creationId xmlns:a16="http://schemas.microsoft.com/office/drawing/2014/main" id="{E7528748-3EA4-49FD-B561-BD9E47F956EF}"/>
              </a:ext>
            </a:extLst>
          </p:cNvPr>
          <p:cNvSpPr>
            <a:spLocks noGrp="1"/>
          </p:cNvSpPr>
          <p:nvPr>
            <p:ph idx="1"/>
          </p:nvPr>
        </p:nvSpPr>
        <p:spPr/>
        <p:txBody>
          <a:bodyPr>
            <a:normAutofit lnSpcReduction="10000"/>
          </a:bodyPr>
          <a:lstStyle/>
          <a:p>
            <a:pPr marL="0" indent="0">
              <a:buNone/>
            </a:pPr>
            <a:endParaRPr lang="en-NZ" dirty="0"/>
          </a:p>
          <a:p>
            <a:r>
              <a:rPr lang="en-NZ" sz="2000" dirty="0"/>
              <a:t>Burnout: “…. a syndrome of emotional exhaustion, depersonalisation and reduced personal accomplishment that can occur among individuals who do “people work” of some kind.” (Maslach &amp; Jackson, 1981 p. 99)</a:t>
            </a:r>
          </a:p>
          <a:p>
            <a:r>
              <a:rPr lang="en-NZ" sz="2000" dirty="0"/>
              <a:t>Burnout is a contentious term: </a:t>
            </a:r>
          </a:p>
          <a:p>
            <a:r>
              <a:rPr lang="en-NZ" sz="2000" dirty="0"/>
              <a:t>Maslach &amp; Leiter, (2017) argue that burnout is distinct from depression</a:t>
            </a:r>
          </a:p>
          <a:p>
            <a:r>
              <a:rPr lang="en-NZ" sz="2000" dirty="0"/>
              <a:t>Burnout and depression can both be the result of unresolved job stress or tensions outside work that affect job performance (Bianchi, et al., 2016)</a:t>
            </a:r>
          </a:p>
        </p:txBody>
      </p:sp>
    </p:spTree>
    <p:extLst>
      <p:ext uri="{BB962C8B-B14F-4D97-AF65-F5344CB8AC3E}">
        <p14:creationId xmlns:p14="http://schemas.microsoft.com/office/powerpoint/2010/main" val="4173057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3A34-3BB8-738A-8B8C-8BF9B317B455}"/>
              </a:ext>
            </a:extLst>
          </p:cNvPr>
          <p:cNvSpPr>
            <a:spLocks noGrp="1"/>
          </p:cNvSpPr>
          <p:nvPr>
            <p:ph type="title"/>
          </p:nvPr>
        </p:nvSpPr>
        <p:spPr/>
        <p:txBody>
          <a:bodyPr/>
          <a:lstStyle/>
          <a:p>
            <a:pPr algn="ctr"/>
            <a:r>
              <a:rPr lang="en-US" b="1" dirty="0"/>
              <a:t>High Burnout rates in the helping professions</a:t>
            </a:r>
            <a:endParaRPr lang="en-NZ" b="1" dirty="0"/>
          </a:p>
        </p:txBody>
      </p:sp>
      <p:sp>
        <p:nvSpPr>
          <p:cNvPr id="3" name="Content Placeholder 2">
            <a:extLst>
              <a:ext uri="{FF2B5EF4-FFF2-40B4-BE49-F238E27FC236}">
                <a16:creationId xmlns:a16="http://schemas.microsoft.com/office/drawing/2014/main" id="{77D4A14F-3C43-9517-E88A-FA318F20779B}"/>
              </a:ext>
            </a:extLst>
          </p:cNvPr>
          <p:cNvSpPr>
            <a:spLocks noGrp="1"/>
          </p:cNvSpPr>
          <p:nvPr>
            <p:ph idx="1"/>
          </p:nvPr>
        </p:nvSpPr>
        <p:spPr/>
        <p:txBody>
          <a:bodyPr>
            <a:noAutofit/>
          </a:bodyPr>
          <a:lstStyle/>
          <a:p>
            <a:r>
              <a:rPr lang="en-US" sz="2000" dirty="0"/>
              <a:t>Lack of leadership/management</a:t>
            </a:r>
          </a:p>
          <a:p>
            <a:r>
              <a:rPr lang="en-US" sz="2000" dirty="0"/>
              <a:t>High workloads</a:t>
            </a:r>
          </a:p>
          <a:p>
            <a:r>
              <a:rPr lang="en-US" sz="2000" dirty="0"/>
              <a:t>Working in isolation</a:t>
            </a:r>
          </a:p>
          <a:p>
            <a:r>
              <a:rPr lang="en-US" sz="2000" dirty="0"/>
              <a:t>Chronic fear of change/redundancy</a:t>
            </a:r>
          </a:p>
          <a:p>
            <a:r>
              <a:rPr lang="en-US" sz="2000" dirty="0"/>
              <a:t>Lack of professional recognition</a:t>
            </a:r>
          </a:p>
          <a:p>
            <a:r>
              <a:rPr lang="en-US" sz="2000" dirty="0"/>
              <a:t>Office and interagency politics</a:t>
            </a:r>
          </a:p>
          <a:p>
            <a:r>
              <a:rPr lang="en-US" sz="2000" dirty="0"/>
              <a:t>Feeling undervalued</a:t>
            </a:r>
          </a:p>
          <a:p>
            <a:r>
              <a:rPr lang="en-US" sz="2000" dirty="0"/>
              <a:t>Personal risk</a:t>
            </a:r>
            <a:endParaRPr lang="en-NZ" sz="2000" dirty="0"/>
          </a:p>
        </p:txBody>
      </p:sp>
    </p:spTree>
    <p:extLst>
      <p:ext uri="{BB962C8B-B14F-4D97-AF65-F5344CB8AC3E}">
        <p14:creationId xmlns:p14="http://schemas.microsoft.com/office/powerpoint/2010/main" val="2671449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4EB69-89E2-4B18-98FA-1144BAF369BE}"/>
              </a:ext>
            </a:extLst>
          </p:cNvPr>
          <p:cNvSpPr>
            <a:spLocks noGrp="1"/>
          </p:cNvSpPr>
          <p:nvPr>
            <p:ph type="title"/>
          </p:nvPr>
        </p:nvSpPr>
        <p:spPr/>
        <p:txBody>
          <a:bodyPr/>
          <a:lstStyle/>
          <a:p>
            <a:pPr algn="ctr"/>
            <a:r>
              <a:rPr lang="en-NZ" b="1" dirty="0"/>
              <a:t>Symptoms of burnout</a:t>
            </a:r>
          </a:p>
        </p:txBody>
      </p:sp>
      <p:sp>
        <p:nvSpPr>
          <p:cNvPr id="3" name="Content Placeholder 2">
            <a:extLst>
              <a:ext uri="{FF2B5EF4-FFF2-40B4-BE49-F238E27FC236}">
                <a16:creationId xmlns:a16="http://schemas.microsoft.com/office/drawing/2014/main" id="{51B68643-E0B5-4DEC-9A45-1B7D249A36C3}"/>
              </a:ext>
            </a:extLst>
          </p:cNvPr>
          <p:cNvSpPr>
            <a:spLocks noGrp="1"/>
          </p:cNvSpPr>
          <p:nvPr>
            <p:ph idx="1"/>
          </p:nvPr>
        </p:nvSpPr>
        <p:spPr/>
        <p:txBody>
          <a:bodyPr>
            <a:normAutofit/>
          </a:bodyPr>
          <a:lstStyle/>
          <a:p>
            <a:r>
              <a:rPr lang="en-NZ" sz="2400" dirty="0"/>
              <a:t>Psychological symptoms: emotional exhaustion, loss of self-belief, loss of confidence, ruminating thoughts leading to suicidal thoughts or actions </a:t>
            </a:r>
          </a:p>
          <a:p>
            <a:r>
              <a:rPr lang="en-NZ" sz="2400" dirty="0"/>
              <a:t>Behavioural symptoms: aggression or withdrawal and negative coping behaviours such as heavy drinking or drug abuse, with severe mental health outcomes, </a:t>
            </a:r>
          </a:p>
          <a:p>
            <a:r>
              <a:rPr lang="en-NZ" sz="2400" dirty="0"/>
              <a:t>Physical symptoms: heart disease, thyroid problems and high blood pressure (Palmer et al., 2003)</a:t>
            </a:r>
          </a:p>
        </p:txBody>
      </p:sp>
    </p:spTree>
    <p:extLst>
      <p:ext uri="{BB962C8B-B14F-4D97-AF65-F5344CB8AC3E}">
        <p14:creationId xmlns:p14="http://schemas.microsoft.com/office/powerpoint/2010/main" val="239707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D79C8-6ADB-B33F-2404-C7A7ACF289CB}"/>
              </a:ext>
            </a:extLst>
          </p:cNvPr>
          <p:cNvSpPr>
            <a:spLocks noGrp="1"/>
          </p:cNvSpPr>
          <p:nvPr>
            <p:ph type="title"/>
          </p:nvPr>
        </p:nvSpPr>
        <p:spPr/>
        <p:txBody>
          <a:bodyPr/>
          <a:lstStyle/>
          <a:p>
            <a:pPr algn="ctr"/>
            <a:r>
              <a:rPr lang="en-US" b="1" dirty="0"/>
              <a:t> Activity in Pairs</a:t>
            </a:r>
            <a:endParaRPr lang="en-NZ" b="1" dirty="0"/>
          </a:p>
        </p:txBody>
      </p:sp>
      <p:sp>
        <p:nvSpPr>
          <p:cNvPr id="3" name="Content Placeholder 2">
            <a:extLst>
              <a:ext uri="{FF2B5EF4-FFF2-40B4-BE49-F238E27FC236}">
                <a16:creationId xmlns:a16="http://schemas.microsoft.com/office/drawing/2014/main" id="{59E13059-67E9-DCBC-2E75-870255E62AD1}"/>
              </a:ext>
            </a:extLst>
          </p:cNvPr>
          <p:cNvSpPr>
            <a:spLocks noGrp="1"/>
          </p:cNvSpPr>
          <p:nvPr>
            <p:ph idx="1"/>
          </p:nvPr>
        </p:nvSpPr>
        <p:spPr/>
        <p:txBody>
          <a:bodyPr>
            <a:noAutofit/>
          </a:bodyPr>
          <a:lstStyle/>
          <a:p>
            <a:r>
              <a:rPr lang="en-US" sz="3200" dirty="0"/>
              <a:t>List one self-care strategy that helps you at work</a:t>
            </a:r>
          </a:p>
          <a:p>
            <a:r>
              <a:rPr lang="en-NZ" sz="3200" dirty="0"/>
              <a:t>List one self-care strategy that helps you at home</a:t>
            </a:r>
          </a:p>
          <a:p>
            <a:r>
              <a:rPr lang="en-NZ" sz="3200" dirty="0"/>
              <a:t>Name a self-care strategy you would like to start but can’t commit to and why</a:t>
            </a:r>
          </a:p>
          <a:p>
            <a:r>
              <a:rPr lang="en-NZ" sz="3200" dirty="0"/>
              <a:t>Feedback to the group</a:t>
            </a:r>
          </a:p>
        </p:txBody>
      </p:sp>
    </p:spTree>
    <p:extLst>
      <p:ext uri="{BB962C8B-B14F-4D97-AF65-F5344CB8AC3E}">
        <p14:creationId xmlns:p14="http://schemas.microsoft.com/office/powerpoint/2010/main" val="3358120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ACC0-039E-4BE1-B9CA-871F0CED3DB2}"/>
              </a:ext>
            </a:extLst>
          </p:cNvPr>
          <p:cNvSpPr>
            <a:spLocks noGrp="1"/>
          </p:cNvSpPr>
          <p:nvPr>
            <p:ph type="title"/>
          </p:nvPr>
        </p:nvSpPr>
        <p:spPr/>
        <p:txBody>
          <a:bodyPr/>
          <a:lstStyle/>
          <a:p>
            <a:pPr algn="ctr"/>
            <a:r>
              <a:rPr lang="en-NZ" b="1" dirty="0"/>
              <a:t>How does Supervision help</a:t>
            </a:r>
          </a:p>
        </p:txBody>
      </p:sp>
      <p:sp>
        <p:nvSpPr>
          <p:cNvPr id="3" name="Content Placeholder 2">
            <a:extLst>
              <a:ext uri="{FF2B5EF4-FFF2-40B4-BE49-F238E27FC236}">
                <a16:creationId xmlns:a16="http://schemas.microsoft.com/office/drawing/2014/main" id="{51398C94-EF2B-4C00-AF28-EB9AEBB287C6}"/>
              </a:ext>
            </a:extLst>
          </p:cNvPr>
          <p:cNvSpPr>
            <a:spLocks noGrp="1"/>
          </p:cNvSpPr>
          <p:nvPr>
            <p:ph idx="1"/>
          </p:nvPr>
        </p:nvSpPr>
        <p:spPr/>
        <p:txBody>
          <a:bodyPr>
            <a:normAutofit/>
          </a:bodyPr>
          <a:lstStyle/>
          <a:p>
            <a:r>
              <a:rPr lang="en-NZ" sz="2000" dirty="0"/>
              <a:t>Supervision supports professional resilience (Adamson, et al., 2014)</a:t>
            </a:r>
          </a:p>
          <a:p>
            <a:r>
              <a:rPr lang="en-NZ" sz="2000" dirty="0"/>
              <a:t>Supervision supports professional identity (Harvey, et.al., 2017)</a:t>
            </a:r>
          </a:p>
          <a:p>
            <a:r>
              <a:rPr lang="en-NZ" sz="2000" dirty="0"/>
              <a:t>There is a strong link between a positive professional identify and resilience</a:t>
            </a:r>
          </a:p>
          <a:p>
            <a:r>
              <a:rPr lang="en-NZ" sz="2000" dirty="0"/>
              <a:t>Professional supervision can act as a buffer between negative experiences and a negative or unhealthy response to experiences (Davys &amp; Beddoe, 2020)</a:t>
            </a:r>
          </a:p>
          <a:p>
            <a:r>
              <a:rPr lang="en-NZ" sz="2000" dirty="0"/>
              <a:t>Professional supervision is an extra resource that can be provided by organisations to support individuals and create healthier workplaces</a:t>
            </a:r>
          </a:p>
        </p:txBody>
      </p:sp>
    </p:spTree>
    <p:extLst>
      <p:ext uri="{BB962C8B-B14F-4D97-AF65-F5344CB8AC3E}">
        <p14:creationId xmlns:p14="http://schemas.microsoft.com/office/powerpoint/2010/main" val="156800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B1388-FC8F-A412-23B9-15058659D346}"/>
              </a:ext>
            </a:extLst>
          </p:cNvPr>
          <p:cNvSpPr>
            <a:spLocks noGrp="1"/>
          </p:cNvSpPr>
          <p:nvPr>
            <p:ph type="title"/>
          </p:nvPr>
        </p:nvSpPr>
        <p:spPr/>
        <p:txBody>
          <a:bodyPr/>
          <a:lstStyle/>
          <a:p>
            <a:pPr algn="ctr"/>
            <a:r>
              <a:rPr lang="en-US" b="1" dirty="0"/>
              <a:t>Effective</a:t>
            </a:r>
            <a:br>
              <a:rPr lang="en-US" b="1" dirty="0"/>
            </a:br>
            <a:r>
              <a:rPr lang="en-US" b="1" dirty="0"/>
              <a:t>restorative supervision</a:t>
            </a:r>
            <a:endParaRPr lang="en-NZ" b="1" dirty="0"/>
          </a:p>
        </p:txBody>
      </p:sp>
      <p:sp>
        <p:nvSpPr>
          <p:cNvPr id="3" name="Content Placeholder 2">
            <a:extLst>
              <a:ext uri="{FF2B5EF4-FFF2-40B4-BE49-F238E27FC236}">
                <a16:creationId xmlns:a16="http://schemas.microsoft.com/office/drawing/2014/main" id="{8440A025-E343-5CF9-40E9-9C006D2A9BD6}"/>
              </a:ext>
            </a:extLst>
          </p:cNvPr>
          <p:cNvSpPr>
            <a:spLocks noGrp="1"/>
          </p:cNvSpPr>
          <p:nvPr>
            <p:ph idx="1"/>
          </p:nvPr>
        </p:nvSpPr>
        <p:spPr/>
        <p:txBody>
          <a:bodyPr/>
          <a:lstStyle/>
          <a:p>
            <a:r>
              <a:rPr lang="en-US" dirty="0"/>
              <a:t>Supervision Relationship</a:t>
            </a:r>
          </a:p>
          <a:p>
            <a:r>
              <a:rPr lang="en-US" dirty="0"/>
              <a:t>Supervision Contract: negotiating the process, expectations, professional needs</a:t>
            </a:r>
          </a:p>
          <a:p>
            <a:r>
              <a:rPr lang="en-US" dirty="0"/>
              <a:t>Experiential learning : reflection</a:t>
            </a:r>
          </a:p>
          <a:p>
            <a:r>
              <a:rPr lang="en-US" dirty="0"/>
              <a:t>Supervision is linked to practice and is person centered</a:t>
            </a:r>
          </a:p>
          <a:p>
            <a:r>
              <a:rPr lang="en-US" dirty="0"/>
              <a:t>Constructive Feedback and Validation</a:t>
            </a:r>
          </a:p>
          <a:p>
            <a:r>
              <a:rPr lang="en-US" dirty="0"/>
              <a:t>Personal coping strategies, self care plan, regular self care checks</a:t>
            </a:r>
          </a:p>
          <a:p>
            <a:r>
              <a:rPr lang="en-US" dirty="0"/>
              <a:t>Regular uninterrupted sessions in a quiet space</a:t>
            </a:r>
          </a:p>
          <a:p>
            <a:r>
              <a:rPr lang="en-US" dirty="0"/>
              <a:t>Support</a:t>
            </a:r>
            <a:endParaRPr lang="en-NZ" dirty="0"/>
          </a:p>
        </p:txBody>
      </p:sp>
    </p:spTree>
    <p:extLst>
      <p:ext uri="{BB962C8B-B14F-4D97-AF65-F5344CB8AC3E}">
        <p14:creationId xmlns:p14="http://schemas.microsoft.com/office/powerpoint/2010/main" val="119707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E4B6-8485-6455-4A06-BFBDE5410D08}"/>
              </a:ext>
            </a:extLst>
          </p:cNvPr>
          <p:cNvSpPr>
            <a:spLocks noGrp="1"/>
          </p:cNvSpPr>
          <p:nvPr>
            <p:ph type="title"/>
          </p:nvPr>
        </p:nvSpPr>
        <p:spPr/>
        <p:txBody>
          <a:bodyPr/>
          <a:lstStyle/>
          <a:p>
            <a:pPr algn="ctr"/>
            <a:r>
              <a:rPr lang="en-US" b="1" dirty="0"/>
              <a:t>What we will cover today</a:t>
            </a:r>
            <a:endParaRPr lang="en-NZ" b="1" dirty="0"/>
          </a:p>
        </p:txBody>
      </p:sp>
      <p:sp>
        <p:nvSpPr>
          <p:cNvPr id="3" name="Content Placeholder 2">
            <a:extLst>
              <a:ext uri="{FF2B5EF4-FFF2-40B4-BE49-F238E27FC236}">
                <a16:creationId xmlns:a16="http://schemas.microsoft.com/office/drawing/2014/main" id="{C24EF513-3A7D-851C-96CC-E87365E7E2FB}"/>
              </a:ext>
            </a:extLst>
          </p:cNvPr>
          <p:cNvSpPr>
            <a:spLocks noGrp="1"/>
          </p:cNvSpPr>
          <p:nvPr>
            <p:ph idx="1"/>
          </p:nvPr>
        </p:nvSpPr>
        <p:spPr/>
        <p:txBody>
          <a:bodyPr>
            <a:normAutofit lnSpcReduction="10000"/>
          </a:bodyPr>
          <a:lstStyle/>
          <a:p>
            <a:r>
              <a:rPr lang="en-US" sz="2400" dirty="0"/>
              <a:t>Psychological wellbeing at work</a:t>
            </a:r>
          </a:p>
          <a:p>
            <a:r>
              <a:rPr lang="en-US" sz="2400" dirty="0"/>
              <a:t>Stress</a:t>
            </a:r>
          </a:p>
          <a:p>
            <a:r>
              <a:rPr lang="en-US" sz="2400" dirty="0"/>
              <a:t>Burnout</a:t>
            </a:r>
          </a:p>
          <a:p>
            <a:r>
              <a:rPr lang="en-US" sz="2400" dirty="0"/>
              <a:t>Restorative Supervision: a definition and characteristics</a:t>
            </a:r>
          </a:p>
          <a:p>
            <a:r>
              <a:rPr lang="en-US" sz="2400" dirty="0"/>
              <a:t>Supervisor Role</a:t>
            </a:r>
          </a:p>
          <a:p>
            <a:r>
              <a:rPr lang="en-US" sz="2400" dirty="0"/>
              <a:t>Supervisee Role</a:t>
            </a:r>
          </a:p>
          <a:p>
            <a:r>
              <a:rPr lang="en-US" sz="2400" dirty="0"/>
              <a:t>Unconscious Behaviours</a:t>
            </a:r>
          </a:p>
          <a:p>
            <a:r>
              <a:rPr lang="en-US" sz="2400" dirty="0"/>
              <a:t>Conclusions</a:t>
            </a:r>
          </a:p>
          <a:p>
            <a:pPr marL="0" indent="0">
              <a:buNone/>
            </a:pPr>
            <a:endParaRPr lang="en-US" dirty="0"/>
          </a:p>
          <a:p>
            <a:endParaRPr lang="en-US" dirty="0"/>
          </a:p>
          <a:p>
            <a:endParaRPr lang="en-NZ" dirty="0"/>
          </a:p>
        </p:txBody>
      </p:sp>
    </p:spTree>
    <p:extLst>
      <p:ext uri="{BB962C8B-B14F-4D97-AF65-F5344CB8AC3E}">
        <p14:creationId xmlns:p14="http://schemas.microsoft.com/office/powerpoint/2010/main" val="3084767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C50DF-2534-2D6B-041F-7CC89CB878FE}"/>
              </a:ext>
            </a:extLst>
          </p:cNvPr>
          <p:cNvSpPr>
            <a:spLocks noGrp="1"/>
          </p:cNvSpPr>
          <p:nvPr>
            <p:ph type="title"/>
          </p:nvPr>
        </p:nvSpPr>
        <p:spPr/>
        <p:txBody>
          <a:bodyPr/>
          <a:lstStyle/>
          <a:p>
            <a:pPr algn="ctr"/>
            <a:r>
              <a:rPr lang="en-US" b="1" dirty="0"/>
              <a:t>Group Work</a:t>
            </a:r>
            <a:endParaRPr lang="en-NZ" b="1" dirty="0"/>
          </a:p>
        </p:txBody>
      </p:sp>
      <p:sp>
        <p:nvSpPr>
          <p:cNvPr id="3" name="Content Placeholder 2">
            <a:extLst>
              <a:ext uri="{FF2B5EF4-FFF2-40B4-BE49-F238E27FC236}">
                <a16:creationId xmlns:a16="http://schemas.microsoft.com/office/drawing/2014/main" id="{CD4C33D3-DFB3-C51D-59B4-7904683C5FBC}"/>
              </a:ext>
            </a:extLst>
          </p:cNvPr>
          <p:cNvSpPr>
            <a:spLocks noGrp="1"/>
          </p:cNvSpPr>
          <p:nvPr>
            <p:ph idx="1"/>
          </p:nvPr>
        </p:nvSpPr>
        <p:spPr/>
        <p:txBody>
          <a:bodyPr/>
          <a:lstStyle/>
          <a:p>
            <a:endParaRPr lang="en-US" dirty="0"/>
          </a:p>
          <a:p>
            <a:endParaRPr lang="en-NZ" dirty="0"/>
          </a:p>
          <a:p>
            <a:pPr marL="0" indent="0" algn="ctr">
              <a:buNone/>
            </a:pPr>
            <a:r>
              <a:rPr lang="en-NZ" sz="3200" dirty="0"/>
              <a:t>Discuss in your pair/triad, thinking about the warmup exercise about your past experiences of supervision, how did your supervisors demonstrate those elements?</a:t>
            </a:r>
          </a:p>
        </p:txBody>
      </p:sp>
    </p:spTree>
    <p:extLst>
      <p:ext uri="{BB962C8B-B14F-4D97-AF65-F5344CB8AC3E}">
        <p14:creationId xmlns:p14="http://schemas.microsoft.com/office/powerpoint/2010/main" val="2751153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0771-5359-87CC-1D54-37B48781EBFA}"/>
              </a:ext>
            </a:extLst>
          </p:cNvPr>
          <p:cNvSpPr>
            <a:spLocks noGrp="1"/>
          </p:cNvSpPr>
          <p:nvPr>
            <p:ph type="title"/>
          </p:nvPr>
        </p:nvSpPr>
        <p:spPr/>
        <p:txBody>
          <a:bodyPr/>
          <a:lstStyle/>
          <a:p>
            <a:pPr algn="ctr"/>
            <a:r>
              <a:rPr lang="en-US" b="1" dirty="0"/>
              <a:t>Supervision Vs. Therapy</a:t>
            </a:r>
            <a:endParaRPr lang="en-NZ" b="1" dirty="0"/>
          </a:p>
        </p:txBody>
      </p:sp>
      <p:sp>
        <p:nvSpPr>
          <p:cNvPr id="3" name="Content Placeholder 2">
            <a:extLst>
              <a:ext uri="{FF2B5EF4-FFF2-40B4-BE49-F238E27FC236}">
                <a16:creationId xmlns:a16="http://schemas.microsoft.com/office/drawing/2014/main" id="{B752BBB6-0C4E-AA81-1F8D-57D944B8EE99}"/>
              </a:ext>
            </a:extLst>
          </p:cNvPr>
          <p:cNvSpPr>
            <a:spLocks noGrp="1"/>
          </p:cNvSpPr>
          <p:nvPr>
            <p:ph idx="1"/>
          </p:nvPr>
        </p:nvSpPr>
        <p:spPr/>
        <p:txBody>
          <a:bodyPr/>
          <a:lstStyle/>
          <a:p>
            <a:endParaRPr lang="en-US" dirty="0"/>
          </a:p>
          <a:p>
            <a:r>
              <a:rPr lang="en-US" sz="2800" dirty="0"/>
              <a:t>Superficially supervision and therapy may appear to be the same thing, and it is easy for the two to become confused. The simple answer is to “maintain boundaries”. But maintaining boundaries is difficult without clarity of what those boundaries are.	(</a:t>
            </a:r>
            <a:r>
              <a:rPr lang="en-US" sz="2800" dirty="0" err="1"/>
              <a:t>Krouwell</a:t>
            </a:r>
            <a:r>
              <a:rPr lang="en-US" sz="2800" dirty="0"/>
              <a:t>, 2018)</a:t>
            </a:r>
          </a:p>
          <a:p>
            <a:pPr marL="0" indent="0">
              <a:buNone/>
            </a:pPr>
            <a:endParaRPr lang="en-NZ" dirty="0"/>
          </a:p>
        </p:txBody>
      </p:sp>
    </p:spTree>
    <p:extLst>
      <p:ext uri="{BB962C8B-B14F-4D97-AF65-F5344CB8AC3E}">
        <p14:creationId xmlns:p14="http://schemas.microsoft.com/office/powerpoint/2010/main" val="919211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9041F-26BE-4821-8C25-8EDB50B4CF01}"/>
              </a:ext>
            </a:extLst>
          </p:cNvPr>
          <p:cNvSpPr>
            <a:spLocks noGrp="1"/>
          </p:cNvSpPr>
          <p:nvPr>
            <p:ph type="title"/>
          </p:nvPr>
        </p:nvSpPr>
        <p:spPr/>
        <p:txBody>
          <a:bodyPr/>
          <a:lstStyle/>
          <a:p>
            <a:pPr algn="ctr"/>
            <a:r>
              <a:rPr lang="en-US" b="1" dirty="0"/>
              <a:t>Similarities</a:t>
            </a:r>
            <a:endParaRPr lang="en-NZ" b="1" dirty="0"/>
          </a:p>
        </p:txBody>
      </p:sp>
      <p:sp>
        <p:nvSpPr>
          <p:cNvPr id="3" name="Content Placeholder 2">
            <a:extLst>
              <a:ext uri="{FF2B5EF4-FFF2-40B4-BE49-F238E27FC236}">
                <a16:creationId xmlns:a16="http://schemas.microsoft.com/office/drawing/2014/main" id="{8167D3D0-5849-7C12-E37E-A8F84CE92AB8}"/>
              </a:ext>
            </a:extLst>
          </p:cNvPr>
          <p:cNvSpPr>
            <a:spLocks noGrp="1"/>
          </p:cNvSpPr>
          <p:nvPr>
            <p:ph idx="1"/>
          </p:nvPr>
        </p:nvSpPr>
        <p:spPr/>
        <p:txBody>
          <a:bodyPr>
            <a:normAutofit/>
          </a:bodyPr>
          <a:lstStyle/>
          <a:p>
            <a:r>
              <a:rPr lang="en-US" dirty="0"/>
              <a:t>    </a:t>
            </a:r>
            <a:r>
              <a:rPr lang="en-US" sz="2000" dirty="0"/>
              <a:t>Collaboration process – goal orientated</a:t>
            </a:r>
          </a:p>
          <a:p>
            <a:pPr marL="0" indent="0">
              <a:spcBef>
                <a:spcPts val="0"/>
              </a:spcBef>
              <a:buNone/>
            </a:pPr>
            <a:r>
              <a:rPr lang="en-US" sz="2000" dirty="0"/>
              <a:t>     </a:t>
            </a:r>
          </a:p>
          <a:p>
            <a:pPr>
              <a:spcBef>
                <a:spcPts val="0"/>
              </a:spcBef>
            </a:pPr>
            <a:r>
              <a:rPr lang="en-US" sz="2000" dirty="0"/>
              <a:t>    Both practices require a degree of rapport in the</a:t>
            </a:r>
          </a:p>
          <a:p>
            <a:pPr marL="0" indent="0">
              <a:spcBef>
                <a:spcPts val="0"/>
              </a:spcBef>
              <a:buNone/>
            </a:pPr>
            <a:r>
              <a:rPr lang="en-US" sz="2000" dirty="0"/>
              <a:t>          exchange of information</a:t>
            </a:r>
          </a:p>
          <a:p>
            <a:r>
              <a:rPr lang="en-US" sz="2000" dirty="0"/>
              <a:t>    Confidentiality</a:t>
            </a:r>
          </a:p>
          <a:p>
            <a:r>
              <a:rPr lang="en-US" sz="2000" dirty="0"/>
              <a:t>    Reflective space</a:t>
            </a:r>
          </a:p>
          <a:p>
            <a:pPr marL="0" indent="0">
              <a:buNone/>
            </a:pPr>
            <a:endParaRPr lang="en-US" sz="2000" dirty="0"/>
          </a:p>
          <a:p>
            <a:pPr>
              <a:spcBef>
                <a:spcPts val="0"/>
              </a:spcBef>
            </a:pPr>
            <a:r>
              <a:rPr lang="en-US" sz="2000" dirty="0"/>
              <a:t>     Theoretical underpinning i.e., solution focused, CBT, </a:t>
            </a:r>
          </a:p>
          <a:p>
            <a:pPr marL="0" indent="0">
              <a:spcBef>
                <a:spcPts val="0"/>
              </a:spcBef>
              <a:buNone/>
            </a:pPr>
            <a:r>
              <a:rPr lang="en-US" sz="2000" dirty="0"/>
              <a:t>          Rogerian approaches</a:t>
            </a:r>
          </a:p>
          <a:p>
            <a:pPr marL="0" indent="0">
              <a:buNone/>
            </a:pPr>
            <a:endParaRPr lang="en-US" sz="1800" dirty="0"/>
          </a:p>
          <a:p>
            <a:pPr marL="0" indent="0">
              <a:buNone/>
            </a:pPr>
            <a:endParaRPr lang="en-NZ" dirty="0"/>
          </a:p>
        </p:txBody>
      </p:sp>
    </p:spTree>
    <p:extLst>
      <p:ext uri="{BB962C8B-B14F-4D97-AF65-F5344CB8AC3E}">
        <p14:creationId xmlns:p14="http://schemas.microsoft.com/office/powerpoint/2010/main" val="1626542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082A3-F6D8-9B2C-14A8-25A118E8F06A}"/>
              </a:ext>
            </a:extLst>
          </p:cNvPr>
          <p:cNvSpPr>
            <a:spLocks noGrp="1"/>
          </p:cNvSpPr>
          <p:nvPr>
            <p:ph type="title"/>
          </p:nvPr>
        </p:nvSpPr>
        <p:spPr/>
        <p:txBody>
          <a:bodyPr/>
          <a:lstStyle/>
          <a:p>
            <a:pPr algn="ctr"/>
            <a:r>
              <a:rPr lang="en-US" b="1" dirty="0"/>
              <a:t>Differences</a:t>
            </a:r>
            <a:endParaRPr lang="en-NZ" b="1" dirty="0"/>
          </a:p>
        </p:txBody>
      </p:sp>
      <p:sp>
        <p:nvSpPr>
          <p:cNvPr id="3" name="Content Placeholder 2">
            <a:extLst>
              <a:ext uri="{FF2B5EF4-FFF2-40B4-BE49-F238E27FC236}">
                <a16:creationId xmlns:a16="http://schemas.microsoft.com/office/drawing/2014/main" id="{58C66F06-84FD-4AD3-D803-5EA1DCD8B49D}"/>
              </a:ext>
            </a:extLst>
          </p:cNvPr>
          <p:cNvSpPr>
            <a:spLocks noGrp="1"/>
          </p:cNvSpPr>
          <p:nvPr>
            <p:ph idx="1"/>
          </p:nvPr>
        </p:nvSpPr>
        <p:spPr/>
        <p:txBody>
          <a:bodyPr/>
          <a:lstStyle/>
          <a:p>
            <a:r>
              <a:rPr lang="en-US" sz="2400" dirty="0"/>
              <a:t>Outcomes – therapy aims to resolve a problem which exists for the person whereas supervision seeks to improve the quality of practice</a:t>
            </a:r>
          </a:p>
          <a:p>
            <a:r>
              <a:rPr lang="en-US" sz="2400" dirty="0"/>
              <a:t>Therapy is about repair; supervision is about enhancement</a:t>
            </a:r>
          </a:p>
          <a:p>
            <a:r>
              <a:rPr lang="en-US" sz="2400" dirty="0"/>
              <a:t>Therapy is actively seeking mental health; supervision acts as a preventative against the decline in mental health</a:t>
            </a:r>
          </a:p>
          <a:p>
            <a:pPr marL="0" indent="0">
              <a:buNone/>
            </a:pPr>
            <a:endParaRPr lang="en-NZ" dirty="0"/>
          </a:p>
        </p:txBody>
      </p:sp>
    </p:spTree>
    <p:extLst>
      <p:ext uri="{BB962C8B-B14F-4D97-AF65-F5344CB8AC3E}">
        <p14:creationId xmlns:p14="http://schemas.microsoft.com/office/powerpoint/2010/main" val="3574331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C31F5-3FBA-495B-B6C1-10427378F6A4}"/>
              </a:ext>
            </a:extLst>
          </p:cNvPr>
          <p:cNvSpPr>
            <a:spLocks noGrp="1"/>
          </p:cNvSpPr>
          <p:nvPr>
            <p:ph type="title"/>
          </p:nvPr>
        </p:nvSpPr>
        <p:spPr/>
        <p:txBody>
          <a:bodyPr>
            <a:normAutofit fontScale="90000"/>
          </a:bodyPr>
          <a:lstStyle/>
          <a:p>
            <a:pPr algn="ctr"/>
            <a:r>
              <a:rPr lang="en-NZ" b="1" dirty="0"/>
              <a:t>The responsibility of the Supervisor</a:t>
            </a:r>
            <a:br>
              <a:rPr lang="en-NZ" b="1" dirty="0"/>
            </a:br>
            <a:r>
              <a:rPr lang="en-NZ" b="1" dirty="0"/>
              <a:t>To ensure restorative supervision</a:t>
            </a:r>
            <a:br>
              <a:rPr lang="en-NZ" b="1" dirty="0"/>
            </a:br>
            <a:endParaRPr lang="en-NZ" b="1" dirty="0"/>
          </a:p>
        </p:txBody>
      </p:sp>
      <p:sp>
        <p:nvSpPr>
          <p:cNvPr id="3" name="Content Placeholder 2">
            <a:extLst>
              <a:ext uri="{FF2B5EF4-FFF2-40B4-BE49-F238E27FC236}">
                <a16:creationId xmlns:a16="http://schemas.microsoft.com/office/drawing/2014/main" id="{753C8287-B53E-4F1A-948E-846250ED75A2}"/>
              </a:ext>
            </a:extLst>
          </p:cNvPr>
          <p:cNvSpPr>
            <a:spLocks noGrp="1"/>
          </p:cNvSpPr>
          <p:nvPr>
            <p:ph idx="1"/>
          </p:nvPr>
        </p:nvSpPr>
        <p:spPr/>
        <p:txBody>
          <a:bodyPr>
            <a:normAutofit fontScale="92500" lnSpcReduction="10000"/>
          </a:bodyPr>
          <a:lstStyle/>
          <a:p>
            <a:r>
              <a:rPr lang="en-NZ" dirty="0"/>
              <a:t>Providing a reflective space in supervision</a:t>
            </a:r>
          </a:p>
          <a:p>
            <a:r>
              <a:rPr lang="en-NZ" dirty="0"/>
              <a:t>Providing opportunities for debriefing .e.g., following critical incidents</a:t>
            </a:r>
          </a:p>
          <a:p>
            <a:r>
              <a:rPr lang="en-NZ" dirty="0"/>
              <a:t>To contain emotion but provide a safe space to release emotion</a:t>
            </a:r>
          </a:p>
          <a:p>
            <a:r>
              <a:rPr lang="en-NZ" dirty="0"/>
              <a:t>Acknowledging the impact of personal life and crises on work</a:t>
            </a:r>
          </a:p>
          <a:p>
            <a:r>
              <a:rPr lang="en-NZ" dirty="0"/>
              <a:t>Exploring the affect of conflict on performance and mental health</a:t>
            </a:r>
          </a:p>
          <a:p>
            <a:r>
              <a:rPr lang="en-NZ" dirty="0"/>
              <a:t>Developing self -awareness</a:t>
            </a:r>
          </a:p>
          <a:p>
            <a:r>
              <a:rPr lang="en-NZ" dirty="0"/>
              <a:t>Identifying transference and counter transference</a:t>
            </a:r>
          </a:p>
          <a:p>
            <a:r>
              <a:rPr lang="en-NZ" dirty="0"/>
              <a:t>Recognising the signs of stress, overload, exhaustion, compassion fatigue and burnout</a:t>
            </a:r>
          </a:p>
          <a:p>
            <a:r>
              <a:rPr lang="en-NZ" dirty="0"/>
              <a:t>Identifying and challenging unhelpful coping strategies and unhelpful patterns of thinking or behaviour</a:t>
            </a:r>
          </a:p>
        </p:txBody>
      </p:sp>
    </p:spTree>
    <p:extLst>
      <p:ext uri="{BB962C8B-B14F-4D97-AF65-F5344CB8AC3E}">
        <p14:creationId xmlns:p14="http://schemas.microsoft.com/office/powerpoint/2010/main" val="622886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96F7D-D57C-AEC1-D30A-D97CDABE3D8B}"/>
              </a:ext>
            </a:extLst>
          </p:cNvPr>
          <p:cNvSpPr>
            <a:spLocks noGrp="1"/>
          </p:cNvSpPr>
          <p:nvPr>
            <p:ph type="title"/>
          </p:nvPr>
        </p:nvSpPr>
        <p:spPr/>
        <p:txBody>
          <a:bodyPr/>
          <a:lstStyle/>
          <a:p>
            <a:pPr algn="ctr"/>
            <a:r>
              <a:rPr lang="en-US" b="1" dirty="0"/>
              <a:t>Supervisor Role</a:t>
            </a:r>
            <a:endParaRPr lang="en-NZ" b="1" dirty="0"/>
          </a:p>
        </p:txBody>
      </p:sp>
      <p:sp>
        <p:nvSpPr>
          <p:cNvPr id="3" name="Content Placeholder 2">
            <a:extLst>
              <a:ext uri="{FF2B5EF4-FFF2-40B4-BE49-F238E27FC236}">
                <a16:creationId xmlns:a16="http://schemas.microsoft.com/office/drawing/2014/main" id="{CF6D2EB3-2071-FE62-84AE-4FDCA2AB6B53}"/>
              </a:ext>
            </a:extLst>
          </p:cNvPr>
          <p:cNvSpPr>
            <a:spLocks noGrp="1"/>
          </p:cNvSpPr>
          <p:nvPr>
            <p:ph idx="1"/>
          </p:nvPr>
        </p:nvSpPr>
        <p:spPr/>
        <p:txBody>
          <a:bodyPr>
            <a:normAutofit lnSpcReduction="10000"/>
          </a:bodyPr>
          <a:lstStyle/>
          <a:p>
            <a:r>
              <a:rPr lang="en-US" sz="2000" dirty="0"/>
              <a:t>Be knowledgeable about supervision</a:t>
            </a:r>
          </a:p>
          <a:p>
            <a:r>
              <a:rPr lang="en-US" sz="2000" dirty="0"/>
              <a:t>Build a strong supervision relationship</a:t>
            </a:r>
          </a:p>
          <a:p>
            <a:r>
              <a:rPr lang="en-US" sz="2000" dirty="0"/>
              <a:t>Ensure there is a clear supervision contract</a:t>
            </a:r>
          </a:p>
          <a:p>
            <a:r>
              <a:rPr lang="en-US" sz="2000" dirty="0"/>
              <a:t>Facilitate reflection</a:t>
            </a:r>
          </a:p>
          <a:p>
            <a:r>
              <a:rPr lang="en-US" sz="2000" dirty="0"/>
              <a:t>Make supervision a supervisee led process</a:t>
            </a:r>
          </a:p>
          <a:p>
            <a:r>
              <a:rPr lang="en-US" sz="2000" dirty="0"/>
              <a:t>Provide opportunity to give and receive feedback</a:t>
            </a:r>
          </a:p>
          <a:p>
            <a:r>
              <a:rPr lang="en-US" sz="2000" dirty="0"/>
              <a:t>Ensure self-care is a rolling agenda item</a:t>
            </a:r>
          </a:p>
          <a:p>
            <a:r>
              <a:rPr lang="en-US" sz="2000" dirty="0"/>
              <a:t>Provide self care frameworks and strategies</a:t>
            </a:r>
          </a:p>
          <a:p>
            <a:r>
              <a:rPr lang="en-US" sz="2000" dirty="0"/>
              <a:t>Recognise signs of stress, burnout, overload, compassion fatigue</a:t>
            </a:r>
          </a:p>
          <a:p>
            <a:endParaRPr lang="en-NZ" dirty="0"/>
          </a:p>
        </p:txBody>
      </p:sp>
    </p:spTree>
    <p:extLst>
      <p:ext uri="{BB962C8B-B14F-4D97-AF65-F5344CB8AC3E}">
        <p14:creationId xmlns:p14="http://schemas.microsoft.com/office/powerpoint/2010/main" val="132634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847B-D9C0-4047-AA71-F7FFD85232B3}"/>
              </a:ext>
            </a:extLst>
          </p:cNvPr>
          <p:cNvSpPr>
            <a:spLocks noGrp="1"/>
          </p:cNvSpPr>
          <p:nvPr>
            <p:ph type="title"/>
          </p:nvPr>
        </p:nvSpPr>
        <p:spPr/>
        <p:txBody>
          <a:bodyPr/>
          <a:lstStyle/>
          <a:p>
            <a:r>
              <a:rPr lang="en-NZ" b="1" dirty="0"/>
              <a:t>Restorative interventions</a:t>
            </a:r>
          </a:p>
        </p:txBody>
      </p:sp>
      <p:sp>
        <p:nvSpPr>
          <p:cNvPr id="3" name="Content Placeholder 2">
            <a:extLst>
              <a:ext uri="{FF2B5EF4-FFF2-40B4-BE49-F238E27FC236}">
                <a16:creationId xmlns:a16="http://schemas.microsoft.com/office/drawing/2014/main" id="{CBA38171-8218-4C13-9AFB-E51047FB6D93}"/>
              </a:ext>
            </a:extLst>
          </p:cNvPr>
          <p:cNvSpPr>
            <a:spLocks noGrp="1"/>
          </p:cNvSpPr>
          <p:nvPr>
            <p:ph idx="1"/>
          </p:nvPr>
        </p:nvSpPr>
        <p:spPr/>
        <p:txBody>
          <a:bodyPr>
            <a:normAutofit/>
          </a:bodyPr>
          <a:lstStyle/>
          <a:p>
            <a:pPr>
              <a:buFont typeface="Arial" charset="0"/>
              <a:buChar char="•"/>
              <a:defRPr/>
            </a:pPr>
            <a:r>
              <a:rPr lang="en-US" dirty="0"/>
              <a:t>Active listening </a:t>
            </a:r>
          </a:p>
          <a:p>
            <a:pPr>
              <a:buFont typeface="Arial" charset="0"/>
              <a:buChar char="•"/>
              <a:defRPr/>
            </a:pPr>
            <a:r>
              <a:rPr lang="en-US" dirty="0"/>
              <a:t>Therapeutic skills – minimal encourages and questioning techniques</a:t>
            </a:r>
          </a:p>
          <a:p>
            <a:pPr>
              <a:buFont typeface="Arial" charset="0"/>
              <a:buChar char="•"/>
              <a:defRPr/>
            </a:pPr>
            <a:r>
              <a:rPr lang="en-US" dirty="0"/>
              <a:t>Create a safe place</a:t>
            </a:r>
          </a:p>
          <a:p>
            <a:pPr>
              <a:buFont typeface="Arial" charset="0"/>
              <a:buChar char="•"/>
              <a:defRPr/>
            </a:pPr>
            <a:r>
              <a:rPr lang="en-US" dirty="0"/>
              <a:t>Reflective learning opportunities</a:t>
            </a:r>
          </a:p>
          <a:p>
            <a:pPr>
              <a:buFont typeface="Arial" charset="0"/>
              <a:buChar char="•"/>
              <a:defRPr/>
            </a:pPr>
            <a:r>
              <a:rPr lang="en-US" dirty="0"/>
              <a:t>Support the worker with the emotional demands of their work</a:t>
            </a:r>
          </a:p>
          <a:p>
            <a:pPr>
              <a:buFont typeface="Arial" charset="0"/>
              <a:buChar char="•"/>
              <a:defRPr/>
            </a:pPr>
            <a:r>
              <a:rPr lang="en-US" dirty="0"/>
              <a:t>Encourage collaboration and managing professional relationships</a:t>
            </a:r>
          </a:p>
          <a:p>
            <a:pPr>
              <a:buFont typeface="Arial" charset="0"/>
              <a:buChar char="•"/>
              <a:defRPr/>
            </a:pPr>
            <a:r>
              <a:rPr lang="en-US" dirty="0"/>
              <a:t>Move forward rather than remain stuck</a:t>
            </a:r>
          </a:p>
          <a:p>
            <a:pPr>
              <a:buFont typeface="Arial" charset="0"/>
              <a:buChar char="•"/>
              <a:defRPr/>
            </a:pPr>
            <a:r>
              <a:rPr lang="en-US" dirty="0"/>
              <a:t>Encourage collaborative decision making</a:t>
            </a:r>
          </a:p>
          <a:p>
            <a:pPr>
              <a:buFont typeface="Arial" charset="0"/>
              <a:buChar char="•"/>
              <a:defRPr/>
            </a:pPr>
            <a:r>
              <a:rPr lang="en-US" dirty="0"/>
              <a:t>Advocacy if needed					  (Davys &amp; Beddoe, 2020)</a:t>
            </a:r>
            <a:endParaRPr lang="en-NZ" altLang="en-US" i="1" dirty="0">
              <a:ea typeface="ＭＳ Ｐゴシック" panose="020B0600070205080204" pitchFamily="34" charset="-128"/>
            </a:endParaRPr>
          </a:p>
          <a:p>
            <a:pPr>
              <a:buFont typeface="Arial" charset="0"/>
              <a:buChar char="•"/>
              <a:defRPr/>
            </a:pPr>
            <a:endParaRPr lang="en-US" dirty="0"/>
          </a:p>
          <a:p>
            <a:endParaRPr lang="en-NZ" dirty="0"/>
          </a:p>
        </p:txBody>
      </p:sp>
    </p:spTree>
    <p:extLst>
      <p:ext uri="{BB962C8B-B14F-4D97-AF65-F5344CB8AC3E}">
        <p14:creationId xmlns:p14="http://schemas.microsoft.com/office/powerpoint/2010/main" val="2800252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A41E-5437-FE3F-0D83-E1BB35FCEC3E}"/>
              </a:ext>
            </a:extLst>
          </p:cNvPr>
          <p:cNvSpPr>
            <a:spLocks noGrp="1"/>
          </p:cNvSpPr>
          <p:nvPr>
            <p:ph type="title"/>
          </p:nvPr>
        </p:nvSpPr>
        <p:spPr/>
        <p:txBody>
          <a:bodyPr/>
          <a:lstStyle/>
          <a:p>
            <a:r>
              <a:rPr lang="en-US" b="1" dirty="0"/>
              <a:t>Facilitative forms of intervention</a:t>
            </a:r>
            <a:endParaRPr lang="en-NZ" b="1" dirty="0"/>
          </a:p>
        </p:txBody>
      </p:sp>
      <p:sp>
        <p:nvSpPr>
          <p:cNvPr id="3" name="Content Placeholder 2">
            <a:extLst>
              <a:ext uri="{FF2B5EF4-FFF2-40B4-BE49-F238E27FC236}">
                <a16:creationId xmlns:a16="http://schemas.microsoft.com/office/drawing/2014/main" id="{E4B613DE-A946-088C-A877-DE3320DC9964}"/>
              </a:ext>
            </a:extLst>
          </p:cNvPr>
          <p:cNvSpPr>
            <a:spLocks noGrp="1"/>
          </p:cNvSpPr>
          <p:nvPr>
            <p:ph idx="1"/>
          </p:nvPr>
        </p:nvSpPr>
        <p:spPr/>
        <p:txBody>
          <a:bodyPr>
            <a:normAutofit fontScale="92500"/>
          </a:bodyPr>
          <a:lstStyle/>
          <a:p>
            <a:r>
              <a:rPr lang="en-US" sz="2400" dirty="0"/>
              <a:t>Cathartic – Allows the worker to express their emotions and share their frustrations</a:t>
            </a:r>
          </a:p>
          <a:p>
            <a:endParaRPr lang="en-US" sz="2400" dirty="0"/>
          </a:p>
          <a:p>
            <a:r>
              <a:rPr lang="en-US" sz="2400" dirty="0"/>
              <a:t>Catalytic – Allows the worker to learn from themselves by offering a way to reflect on themselves and their actions</a:t>
            </a:r>
          </a:p>
          <a:p>
            <a:endParaRPr lang="en-US" sz="2400" dirty="0"/>
          </a:p>
          <a:p>
            <a:r>
              <a:rPr lang="en-US" sz="2400" dirty="0"/>
              <a:t>Supportive – Allows the worker to develop a good feeling about themselves and to strengthen trust and self-confidence</a:t>
            </a:r>
          </a:p>
          <a:p>
            <a:pPr marL="0" indent="0">
              <a:buNone/>
            </a:pPr>
            <a:r>
              <a:rPr lang="en-US" dirty="0"/>
              <a:t>      </a:t>
            </a:r>
            <a:endParaRPr lang="en-NZ" dirty="0"/>
          </a:p>
        </p:txBody>
      </p:sp>
    </p:spTree>
    <p:extLst>
      <p:ext uri="{BB962C8B-B14F-4D97-AF65-F5344CB8AC3E}">
        <p14:creationId xmlns:p14="http://schemas.microsoft.com/office/powerpoint/2010/main" val="4029902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D8E8D-58F0-6352-AB33-D37CA8EDDFF5}"/>
              </a:ext>
            </a:extLst>
          </p:cNvPr>
          <p:cNvSpPr>
            <a:spLocks noGrp="1"/>
          </p:cNvSpPr>
          <p:nvPr>
            <p:ph type="title"/>
          </p:nvPr>
        </p:nvSpPr>
        <p:spPr/>
        <p:txBody>
          <a:bodyPr/>
          <a:lstStyle/>
          <a:p>
            <a:pPr algn="ctr"/>
            <a:r>
              <a:rPr lang="en-US" b="1" dirty="0"/>
              <a:t>Restorative </a:t>
            </a:r>
            <a:br>
              <a:rPr lang="en-US" b="1" dirty="0"/>
            </a:br>
            <a:r>
              <a:rPr lang="en-US" b="1" dirty="0"/>
              <a:t>Model - PERMA</a:t>
            </a:r>
            <a:endParaRPr lang="en-NZ" b="1" dirty="0"/>
          </a:p>
        </p:txBody>
      </p:sp>
      <p:sp>
        <p:nvSpPr>
          <p:cNvPr id="3" name="Content Placeholder 2">
            <a:extLst>
              <a:ext uri="{FF2B5EF4-FFF2-40B4-BE49-F238E27FC236}">
                <a16:creationId xmlns:a16="http://schemas.microsoft.com/office/drawing/2014/main" id="{F953270E-9AC8-31DA-275F-B2833C5C95B5}"/>
              </a:ext>
            </a:extLst>
          </p:cNvPr>
          <p:cNvSpPr>
            <a:spLocks noGrp="1"/>
          </p:cNvSpPr>
          <p:nvPr>
            <p:ph idx="1"/>
          </p:nvPr>
        </p:nvSpPr>
        <p:spPr/>
        <p:txBody>
          <a:bodyPr>
            <a:normAutofit/>
          </a:bodyPr>
          <a:lstStyle/>
          <a:p>
            <a:pPr marL="0" indent="0">
              <a:buNone/>
            </a:pPr>
            <a:r>
              <a:rPr lang="en-US" sz="2400" dirty="0"/>
              <a:t>Five Dimensions:</a:t>
            </a:r>
          </a:p>
          <a:p>
            <a:r>
              <a:rPr lang="en-US" sz="2400" dirty="0"/>
              <a:t>P – Positive Emotion “What makes you happy”</a:t>
            </a:r>
          </a:p>
          <a:p>
            <a:r>
              <a:rPr lang="en-US" sz="2400" dirty="0"/>
              <a:t>E – Engagement “What are you engaged in”</a:t>
            </a:r>
          </a:p>
          <a:p>
            <a:r>
              <a:rPr lang="en-US" sz="2400" dirty="0"/>
              <a:t>R - Relationships  “Ways to reach out to support networks”</a:t>
            </a:r>
          </a:p>
          <a:p>
            <a:r>
              <a:rPr lang="en-US" sz="2400" dirty="0"/>
              <a:t>M -Meaning “ Where do you find meaning in life”</a:t>
            </a:r>
          </a:p>
          <a:p>
            <a:r>
              <a:rPr lang="en-US" sz="2400" dirty="0"/>
              <a:t>A – Accomplishments “What are the things that make you feel a sense of  accomplishment (</a:t>
            </a:r>
            <a:r>
              <a:rPr lang="en-US" sz="2400" dirty="0" err="1"/>
              <a:t>Madeson</a:t>
            </a:r>
            <a:r>
              <a:rPr lang="en-US" sz="2400" dirty="0"/>
              <a:t>, 2017)</a:t>
            </a:r>
          </a:p>
          <a:p>
            <a:endParaRPr lang="en-NZ" dirty="0"/>
          </a:p>
        </p:txBody>
      </p:sp>
    </p:spTree>
    <p:extLst>
      <p:ext uri="{BB962C8B-B14F-4D97-AF65-F5344CB8AC3E}">
        <p14:creationId xmlns:p14="http://schemas.microsoft.com/office/powerpoint/2010/main" val="42476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99F51-1392-8C75-0BD9-84F09AC40B79}"/>
              </a:ext>
            </a:extLst>
          </p:cNvPr>
          <p:cNvSpPr>
            <a:spLocks noGrp="1"/>
          </p:cNvSpPr>
          <p:nvPr>
            <p:ph type="title"/>
          </p:nvPr>
        </p:nvSpPr>
        <p:spPr/>
        <p:txBody>
          <a:bodyPr/>
          <a:lstStyle/>
          <a:p>
            <a:pPr algn="ctr"/>
            <a:r>
              <a:rPr lang="en-US" b="1" dirty="0"/>
              <a:t>Supervisee Role</a:t>
            </a:r>
            <a:endParaRPr lang="en-NZ" b="1" dirty="0"/>
          </a:p>
        </p:txBody>
      </p:sp>
      <p:sp>
        <p:nvSpPr>
          <p:cNvPr id="3" name="Content Placeholder 2">
            <a:extLst>
              <a:ext uri="{FF2B5EF4-FFF2-40B4-BE49-F238E27FC236}">
                <a16:creationId xmlns:a16="http://schemas.microsoft.com/office/drawing/2014/main" id="{E31F4C4D-6582-D1DC-A3FE-C1A91B3B3EF6}"/>
              </a:ext>
            </a:extLst>
          </p:cNvPr>
          <p:cNvSpPr>
            <a:spLocks noGrp="1"/>
          </p:cNvSpPr>
          <p:nvPr>
            <p:ph idx="1"/>
          </p:nvPr>
        </p:nvSpPr>
        <p:spPr>
          <a:xfrm>
            <a:off x="2589212" y="1544320"/>
            <a:ext cx="8915400" cy="4366902"/>
          </a:xfrm>
        </p:spPr>
        <p:txBody>
          <a:bodyPr>
            <a:normAutofit lnSpcReduction="10000"/>
          </a:bodyPr>
          <a:lstStyle/>
          <a:p>
            <a:r>
              <a:rPr lang="en-US" sz="2800" dirty="0"/>
              <a:t>Be ready for your work – fit and well and the right attitude</a:t>
            </a:r>
          </a:p>
          <a:p>
            <a:r>
              <a:rPr lang="en-US" sz="2800" dirty="0"/>
              <a:t>Be self aware – appraise situations, emotional processing</a:t>
            </a:r>
          </a:p>
          <a:p>
            <a:r>
              <a:rPr lang="en-US" sz="2800" dirty="0"/>
              <a:t>Develop personal coping mechanisms</a:t>
            </a:r>
          </a:p>
          <a:p>
            <a:r>
              <a:rPr lang="en-US" sz="2800" dirty="0"/>
              <a:t>Reflection</a:t>
            </a:r>
          </a:p>
          <a:p>
            <a:r>
              <a:rPr lang="en-US" sz="2800" dirty="0"/>
              <a:t>Contemplation (mindfulness)</a:t>
            </a:r>
          </a:p>
          <a:p>
            <a:r>
              <a:rPr lang="en-US" sz="2800" dirty="0"/>
              <a:t>Ensure physical and motivation for supervision</a:t>
            </a:r>
          </a:p>
          <a:p>
            <a:pPr marL="3657600" lvl="8" indent="0">
              <a:buNone/>
            </a:pPr>
            <a:r>
              <a:rPr lang="en-US" dirty="0"/>
              <a:t>						(Davys, 2022)</a:t>
            </a:r>
          </a:p>
          <a:p>
            <a:endParaRPr lang="en-NZ" dirty="0"/>
          </a:p>
        </p:txBody>
      </p:sp>
    </p:spTree>
    <p:extLst>
      <p:ext uri="{BB962C8B-B14F-4D97-AF65-F5344CB8AC3E}">
        <p14:creationId xmlns:p14="http://schemas.microsoft.com/office/powerpoint/2010/main" val="78072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D52CE-EA44-C2BF-F128-F815569EC15C}"/>
              </a:ext>
            </a:extLst>
          </p:cNvPr>
          <p:cNvSpPr>
            <a:spLocks noGrp="1"/>
          </p:cNvSpPr>
          <p:nvPr>
            <p:ph type="title"/>
          </p:nvPr>
        </p:nvSpPr>
        <p:spPr/>
        <p:txBody>
          <a:bodyPr/>
          <a:lstStyle/>
          <a:p>
            <a:pPr algn="ctr"/>
            <a:r>
              <a:rPr lang="en-US" b="1" dirty="0"/>
              <a:t>Psychological wellbeing</a:t>
            </a:r>
            <a:endParaRPr lang="en-NZ" b="1" dirty="0"/>
          </a:p>
        </p:txBody>
      </p:sp>
      <p:sp>
        <p:nvSpPr>
          <p:cNvPr id="3" name="Content Placeholder 2">
            <a:extLst>
              <a:ext uri="{FF2B5EF4-FFF2-40B4-BE49-F238E27FC236}">
                <a16:creationId xmlns:a16="http://schemas.microsoft.com/office/drawing/2014/main" id="{67A5A6E4-572A-CC81-6CF1-E86D46A0B798}"/>
              </a:ext>
            </a:extLst>
          </p:cNvPr>
          <p:cNvSpPr>
            <a:spLocks noGrp="1"/>
          </p:cNvSpPr>
          <p:nvPr>
            <p:ph idx="1"/>
          </p:nvPr>
        </p:nvSpPr>
        <p:spPr/>
        <p:txBody>
          <a:bodyPr>
            <a:normAutofit/>
          </a:bodyPr>
          <a:lstStyle/>
          <a:p>
            <a:r>
              <a:rPr lang="en-US" sz="2800" dirty="0"/>
              <a:t>Definition</a:t>
            </a:r>
          </a:p>
          <a:p>
            <a:pPr marL="0" indent="0">
              <a:buNone/>
            </a:pPr>
            <a:r>
              <a:rPr lang="en-US" sz="2000" b="1" dirty="0"/>
              <a:t>Concerns emotions associated with:</a:t>
            </a:r>
          </a:p>
          <a:p>
            <a:pPr marL="0" indent="0">
              <a:buNone/>
            </a:pPr>
            <a:r>
              <a:rPr lang="en-US" sz="2000" b="1" dirty="0"/>
              <a:t>Knowledge &amp; skills</a:t>
            </a:r>
          </a:p>
          <a:p>
            <a:pPr marL="0" indent="0">
              <a:buNone/>
            </a:pPr>
            <a:r>
              <a:rPr lang="en-US" sz="2000" b="1" dirty="0"/>
              <a:t>Feeling self determination</a:t>
            </a:r>
          </a:p>
          <a:p>
            <a:pPr marL="0" indent="0">
              <a:buNone/>
            </a:pPr>
            <a:r>
              <a:rPr lang="en-US" sz="2000" b="1" dirty="0"/>
              <a:t>Feeling valued </a:t>
            </a:r>
          </a:p>
          <a:p>
            <a:pPr marL="0" indent="0">
              <a:buNone/>
            </a:pPr>
            <a:r>
              <a:rPr lang="en-US" sz="2000" b="1" dirty="0"/>
              <a:t>Support and validation</a:t>
            </a:r>
          </a:p>
          <a:p>
            <a:pPr marL="0" indent="0">
              <a:buNone/>
            </a:pPr>
            <a:r>
              <a:rPr lang="en-US" sz="2000" b="1" dirty="0"/>
              <a:t>(Milne &amp; Reiser, 2020)</a:t>
            </a:r>
          </a:p>
          <a:p>
            <a:pPr marL="0" indent="0">
              <a:buNone/>
            </a:pPr>
            <a:endParaRPr lang="en-US" sz="2400" dirty="0"/>
          </a:p>
        </p:txBody>
      </p:sp>
    </p:spTree>
    <p:extLst>
      <p:ext uri="{BB962C8B-B14F-4D97-AF65-F5344CB8AC3E}">
        <p14:creationId xmlns:p14="http://schemas.microsoft.com/office/powerpoint/2010/main" val="1717239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DD2B-0531-2565-2A21-194D080CC92C}"/>
              </a:ext>
            </a:extLst>
          </p:cNvPr>
          <p:cNvSpPr>
            <a:spLocks noGrp="1"/>
          </p:cNvSpPr>
          <p:nvPr>
            <p:ph type="title"/>
          </p:nvPr>
        </p:nvSpPr>
        <p:spPr/>
        <p:txBody>
          <a:bodyPr/>
          <a:lstStyle/>
          <a:p>
            <a:pPr algn="ctr"/>
            <a:r>
              <a:rPr lang="en-US" b="1" dirty="0"/>
              <a:t>Active participant in Supervision</a:t>
            </a:r>
            <a:endParaRPr lang="en-NZ" b="1" dirty="0"/>
          </a:p>
        </p:txBody>
      </p:sp>
      <p:sp>
        <p:nvSpPr>
          <p:cNvPr id="3" name="Content Placeholder 2">
            <a:extLst>
              <a:ext uri="{FF2B5EF4-FFF2-40B4-BE49-F238E27FC236}">
                <a16:creationId xmlns:a16="http://schemas.microsoft.com/office/drawing/2014/main" id="{FDA9CDF2-5D1C-4FD7-3BA1-3F952F45D7CA}"/>
              </a:ext>
            </a:extLst>
          </p:cNvPr>
          <p:cNvSpPr>
            <a:spLocks noGrp="1"/>
          </p:cNvSpPr>
          <p:nvPr>
            <p:ph idx="1"/>
          </p:nvPr>
        </p:nvSpPr>
        <p:spPr>
          <a:xfrm>
            <a:off x="2589212" y="2133600"/>
            <a:ext cx="8915400" cy="4100290"/>
          </a:xfrm>
        </p:spPr>
        <p:txBody>
          <a:bodyPr>
            <a:normAutofit fontScale="92500" lnSpcReduction="10000"/>
          </a:bodyPr>
          <a:lstStyle/>
          <a:p>
            <a:r>
              <a:rPr lang="en-US" sz="2400" dirty="0"/>
              <a:t>Value the supervision process – prepare for and be knowledgeable about supervision</a:t>
            </a:r>
          </a:p>
          <a:p>
            <a:r>
              <a:rPr lang="en-US" sz="2400" dirty="0"/>
              <a:t>Attend to the relationship – know what you want/expect and be willing to contribute</a:t>
            </a:r>
          </a:p>
          <a:p>
            <a:r>
              <a:rPr lang="en-US" sz="2400" dirty="0"/>
              <a:t>Negotiate a contract – and articulate needs</a:t>
            </a:r>
          </a:p>
          <a:p>
            <a:r>
              <a:rPr lang="en-US" sz="2400" dirty="0"/>
              <a:t>Be present in supervision and open, honest, responsive</a:t>
            </a:r>
          </a:p>
          <a:p>
            <a:r>
              <a:rPr lang="en-US" sz="2400" dirty="0"/>
              <a:t>Be open to feedback – give feedback</a:t>
            </a:r>
          </a:p>
          <a:p>
            <a:r>
              <a:rPr lang="en-US" sz="2400" dirty="0"/>
              <a:t>Self care – make it an agenda item, strategies</a:t>
            </a:r>
          </a:p>
          <a:p>
            <a:r>
              <a:rPr lang="en-US" sz="2400" dirty="0"/>
              <a:t>Take responsibility to address difficulties – relationships, policy, practice</a:t>
            </a:r>
          </a:p>
          <a:p>
            <a:endParaRPr lang="en-NZ" sz="2400" dirty="0"/>
          </a:p>
        </p:txBody>
      </p:sp>
    </p:spTree>
    <p:extLst>
      <p:ext uri="{BB962C8B-B14F-4D97-AF65-F5344CB8AC3E}">
        <p14:creationId xmlns:p14="http://schemas.microsoft.com/office/powerpoint/2010/main" val="725169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6E97A-51C8-9A8F-E7A7-0B15E7A70592}"/>
              </a:ext>
            </a:extLst>
          </p:cNvPr>
          <p:cNvSpPr>
            <a:spLocks noGrp="1"/>
          </p:cNvSpPr>
          <p:nvPr>
            <p:ph type="title"/>
          </p:nvPr>
        </p:nvSpPr>
        <p:spPr/>
        <p:txBody>
          <a:bodyPr/>
          <a:lstStyle/>
          <a:p>
            <a:pPr algn="ctr"/>
            <a:r>
              <a:rPr lang="en-US" b="1" dirty="0"/>
              <a:t>What does the research say:</a:t>
            </a:r>
            <a:endParaRPr lang="en-NZ" b="1" dirty="0"/>
          </a:p>
        </p:txBody>
      </p:sp>
      <p:sp>
        <p:nvSpPr>
          <p:cNvPr id="3" name="Content Placeholder 2">
            <a:extLst>
              <a:ext uri="{FF2B5EF4-FFF2-40B4-BE49-F238E27FC236}">
                <a16:creationId xmlns:a16="http://schemas.microsoft.com/office/drawing/2014/main" id="{41DEC548-5747-C7DF-E7EB-7B4DFC7858FC}"/>
              </a:ext>
            </a:extLst>
          </p:cNvPr>
          <p:cNvSpPr>
            <a:spLocks noGrp="1"/>
          </p:cNvSpPr>
          <p:nvPr>
            <p:ph idx="1"/>
          </p:nvPr>
        </p:nvSpPr>
        <p:spPr/>
        <p:txBody>
          <a:bodyPr>
            <a:noAutofit/>
          </a:bodyPr>
          <a:lstStyle/>
          <a:p>
            <a:r>
              <a:rPr lang="en-US" sz="2000" dirty="0"/>
              <a:t>We found supervision, as provided by managers, was often focused on case management processes, such as targets and timescales, at the expense of critical reflection and emotional support  (Beddoe et al., 2021)</a:t>
            </a:r>
          </a:p>
          <a:p>
            <a:endParaRPr lang="en-US" sz="2000" dirty="0"/>
          </a:p>
          <a:p>
            <a:r>
              <a:rPr lang="en-US" sz="2000" dirty="0"/>
              <a:t>Despite managers’ perceptions that essential components of quality supervision were child focused, reflective, supportive, and analytical, the analysis showed that sessions did not proceed as planned and became primarily managerial oversight            </a:t>
            </a:r>
          </a:p>
          <a:p>
            <a:r>
              <a:rPr lang="en-US" sz="2000" dirty="0"/>
              <a:t>(Wilkins et al., 2017)</a:t>
            </a:r>
            <a:endParaRPr lang="en-NZ" sz="2000" dirty="0"/>
          </a:p>
        </p:txBody>
      </p:sp>
    </p:spTree>
    <p:extLst>
      <p:ext uri="{BB962C8B-B14F-4D97-AF65-F5344CB8AC3E}">
        <p14:creationId xmlns:p14="http://schemas.microsoft.com/office/powerpoint/2010/main" val="687994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4D27E-486B-86B3-4E1A-FE7CE63C1EE4}"/>
              </a:ext>
            </a:extLst>
          </p:cNvPr>
          <p:cNvSpPr>
            <a:spLocks noGrp="1"/>
          </p:cNvSpPr>
          <p:nvPr>
            <p:ph type="title"/>
          </p:nvPr>
        </p:nvSpPr>
        <p:spPr/>
        <p:txBody>
          <a:bodyPr/>
          <a:lstStyle/>
          <a:p>
            <a:pPr algn="ctr"/>
            <a:r>
              <a:rPr lang="en-US" b="1" dirty="0"/>
              <a:t>Unconscious Processes in supervision</a:t>
            </a:r>
            <a:endParaRPr lang="en-NZ" b="1" dirty="0"/>
          </a:p>
        </p:txBody>
      </p:sp>
      <p:sp>
        <p:nvSpPr>
          <p:cNvPr id="3" name="Content Placeholder 2">
            <a:extLst>
              <a:ext uri="{FF2B5EF4-FFF2-40B4-BE49-F238E27FC236}">
                <a16:creationId xmlns:a16="http://schemas.microsoft.com/office/drawing/2014/main" id="{515BC9A1-7205-82E7-ACD8-EA99222478BD}"/>
              </a:ext>
            </a:extLst>
          </p:cNvPr>
          <p:cNvSpPr>
            <a:spLocks noGrp="1"/>
          </p:cNvSpPr>
          <p:nvPr>
            <p:ph idx="1"/>
          </p:nvPr>
        </p:nvSpPr>
        <p:spPr>
          <a:xfrm>
            <a:off x="2589212" y="1491916"/>
            <a:ext cx="8915400" cy="4419306"/>
          </a:xfrm>
        </p:spPr>
        <p:txBody>
          <a:bodyPr>
            <a:normAutofit/>
          </a:bodyPr>
          <a:lstStyle/>
          <a:p>
            <a:pPr marL="0" indent="0">
              <a:buNone/>
            </a:pPr>
            <a:r>
              <a:rPr lang="en-US" sz="2400" dirty="0"/>
              <a:t>Why are supervisees and supervisors recruited, captured, drawn into and enticed into challenging processes?</a:t>
            </a:r>
          </a:p>
          <a:p>
            <a:r>
              <a:rPr lang="en-US" sz="2400" dirty="0"/>
              <a:t>We are human!!!!!!</a:t>
            </a:r>
          </a:p>
          <a:p>
            <a:r>
              <a:rPr lang="en-US" sz="2400" dirty="0"/>
              <a:t>May have lost focus, feel overwhelmed, anxious or out of our depth</a:t>
            </a:r>
          </a:p>
          <a:p>
            <a:r>
              <a:rPr lang="en-US" sz="2400" dirty="0"/>
              <a:t>Our role and boundaries get blurred</a:t>
            </a:r>
          </a:p>
          <a:p>
            <a:r>
              <a:rPr lang="en-US" sz="2400" dirty="0"/>
              <a:t>Fear of victimization, conflict, complaint etc.…</a:t>
            </a:r>
          </a:p>
          <a:p>
            <a:r>
              <a:rPr lang="en-US" sz="2400" dirty="0"/>
              <a:t>Stress, burnout, overworked</a:t>
            </a:r>
          </a:p>
          <a:p>
            <a:r>
              <a:rPr lang="en-US" sz="2400" dirty="0"/>
              <a:t>Unresolved personal issues, feelings…</a:t>
            </a:r>
          </a:p>
          <a:p>
            <a:endParaRPr lang="en-NZ" dirty="0"/>
          </a:p>
        </p:txBody>
      </p:sp>
    </p:spTree>
    <p:extLst>
      <p:ext uri="{BB962C8B-B14F-4D97-AF65-F5344CB8AC3E}">
        <p14:creationId xmlns:p14="http://schemas.microsoft.com/office/powerpoint/2010/main" val="4230342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68304-B3D0-8BDF-B8AE-B956F0CBAC2E}"/>
              </a:ext>
            </a:extLst>
          </p:cNvPr>
          <p:cNvSpPr>
            <a:spLocks noGrp="1"/>
          </p:cNvSpPr>
          <p:nvPr>
            <p:ph type="title"/>
          </p:nvPr>
        </p:nvSpPr>
        <p:spPr/>
        <p:txBody>
          <a:bodyPr/>
          <a:lstStyle/>
          <a:p>
            <a:pPr algn="ctr"/>
            <a:r>
              <a:rPr lang="en-US" b="1" dirty="0"/>
              <a:t>Compassion</a:t>
            </a:r>
            <a:endParaRPr lang="en-NZ" b="1" dirty="0"/>
          </a:p>
        </p:txBody>
      </p:sp>
      <p:sp>
        <p:nvSpPr>
          <p:cNvPr id="3" name="Content Placeholder 2">
            <a:extLst>
              <a:ext uri="{FF2B5EF4-FFF2-40B4-BE49-F238E27FC236}">
                <a16:creationId xmlns:a16="http://schemas.microsoft.com/office/drawing/2014/main" id="{93D7A6DA-6002-977D-B009-A2B9626D16DE}"/>
              </a:ext>
            </a:extLst>
          </p:cNvPr>
          <p:cNvSpPr>
            <a:spLocks noGrp="1"/>
          </p:cNvSpPr>
          <p:nvPr>
            <p:ph idx="1"/>
          </p:nvPr>
        </p:nvSpPr>
        <p:spPr/>
        <p:txBody>
          <a:bodyPr>
            <a:normAutofit fontScale="70000" lnSpcReduction="20000"/>
          </a:bodyPr>
          <a:lstStyle/>
          <a:p>
            <a:pPr marL="0" indent="0">
              <a:buNone/>
            </a:pPr>
            <a:endParaRPr lang="en-US" sz="2400" dirty="0"/>
          </a:p>
          <a:p>
            <a:r>
              <a:rPr lang="en-US" sz="3600" dirty="0"/>
              <a:t>Compassion both requires and cultivates self-kindness, empathy, a sense of common humanity, loving kindness, curiosity and non-judgementalism</a:t>
            </a:r>
          </a:p>
          <a:p>
            <a:r>
              <a:rPr lang="en-US" sz="3600" dirty="0"/>
              <a:t>The supervision relationship is an opportunity to grow ourselves a compassionate heart that serves our clients in a way that is also sustainable for us </a:t>
            </a:r>
          </a:p>
          <a:p>
            <a:pPr marL="0" indent="0">
              <a:buNone/>
            </a:pPr>
            <a:r>
              <a:rPr lang="en-US" sz="3600" dirty="0"/>
              <a:t>    (Nickson, 2019, pg. 195)</a:t>
            </a:r>
            <a:endParaRPr lang="en-NZ" sz="3600" dirty="0"/>
          </a:p>
          <a:p>
            <a:pPr marL="0" indent="0">
              <a:buNone/>
            </a:pPr>
            <a:endParaRPr lang="en-US" sz="3600" dirty="0"/>
          </a:p>
          <a:p>
            <a:pPr marL="0" indent="0">
              <a:buNone/>
            </a:pPr>
            <a:r>
              <a:rPr lang="en-US" sz="2400" dirty="0"/>
              <a:t>													</a:t>
            </a:r>
          </a:p>
          <a:p>
            <a:pPr marL="0" indent="0">
              <a:buNone/>
            </a:pPr>
            <a:endParaRPr lang="en-US" sz="2400" dirty="0"/>
          </a:p>
        </p:txBody>
      </p:sp>
    </p:spTree>
    <p:extLst>
      <p:ext uri="{BB962C8B-B14F-4D97-AF65-F5344CB8AC3E}">
        <p14:creationId xmlns:p14="http://schemas.microsoft.com/office/powerpoint/2010/main" val="1734455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25B86-B4D3-6A4D-CF89-F45B7FA7E6B0}"/>
              </a:ext>
            </a:extLst>
          </p:cNvPr>
          <p:cNvSpPr>
            <a:spLocks noGrp="1"/>
          </p:cNvSpPr>
          <p:nvPr>
            <p:ph type="title"/>
          </p:nvPr>
        </p:nvSpPr>
        <p:spPr/>
        <p:txBody>
          <a:bodyPr/>
          <a:lstStyle/>
          <a:p>
            <a:pPr algn="ctr"/>
            <a:r>
              <a:rPr lang="en-US" b="1" dirty="0"/>
              <a:t>Compassion and Empathy</a:t>
            </a:r>
            <a:endParaRPr lang="en-NZ" b="1" dirty="0"/>
          </a:p>
        </p:txBody>
      </p:sp>
      <p:sp>
        <p:nvSpPr>
          <p:cNvPr id="3" name="Content Placeholder 2">
            <a:extLst>
              <a:ext uri="{FF2B5EF4-FFF2-40B4-BE49-F238E27FC236}">
                <a16:creationId xmlns:a16="http://schemas.microsoft.com/office/drawing/2014/main" id="{25EAEC44-D9AA-B4C4-454E-0325BC001245}"/>
              </a:ext>
            </a:extLst>
          </p:cNvPr>
          <p:cNvSpPr>
            <a:spLocks noGrp="1"/>
          </p:cNvSpPr>
          <p:nvPr>
            <p:ph idx="1"/>
          </p:nvPr>
        </p:nvSpPr>
        <p:spPr/>
        <p:txBody>
          <a:bodyPr>
            <a:normAutofit/>
          </a:bodyPr>
          <a:lstStyle/>
          <a:p>
            <a:r>
              <a:rPr lang="en-US" sz="2800" dirty="0"/>
              <a:t>Empathy is our feeling of awareness toward other people’s emotions and an attempt to understand how they feel, “I understand what you are going through. I have been there”</a:t>
            </a:r>
          </a:p>
          <a:p>
            <a:r>
              <a:rPr lang="en-US" sz="2800" dirty="0"/>
              <a:t>Compassion is when you relate to someone’s situation and want to help them, “I can understand your distress and I want to help”</a:t>
            </a:r>
          </a:p>
          <a:p>
            <a:pPr marL="0" indent="0">
              <a:buNone/>
            </a:pPr>
            <a:r>
              <a:rPr lang="en-US" sz="2800" dirty="0"/>
              <a:t>						</a:t>
            </a:r>
            <a:r>
              <a:rPr lang="en-US" sz="2400" dirty="0"/>
              <a:t>								</a:t>
            </a:r>
            <a:endParaRPr lang="en-NZ" dirty="0"/>
          </a:p>
        </p:txBody>
      </p:sp>
    </p:spTree>
    <p:extLst>
      <p:ext uri="{BB962C8B-B14F-4D97-AF65-F5344CB8AC3E}">
        <p14:creationId xmlns:p14="http://schemas.microsoft.com/office/powerpoint/2010/main" val="4272178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39268-7938-3B6D-97EC-03DE8B5BD074}"/>
              </a:ext>
            </a:extLst>
          </p:cNvPr>
          <p:cNvSpPr>
            <a:spLocks noGrp="1"/>
          </p:cNvSpPr>
          <p:nvPr>
            <p:ph type="title"/>
          </p:nvPr>
        </p:nvSpPr>
        <p:spPr/>
        <p:txBody>
          <a:bodyPr/>
          <a:lstStyle/>
          <a:p>
            <a:pPr algn="ctr"/>
            <a:r>
              <a:rPr lang="en-US" b="1" dirty="0"/>
              <a:t>Compassion Fatigue</a:t>
            </a:r>
            <a:endParaRPr lang="en-NZ" b="1" dirty="0"/>
          </a:p>
        </p:txBody>
      </p:sp>
      <p:sp>
        <p:nvSpPr>
          <p:cNvPr id="3" name="Content Placeholder 2">
            <a:extLst>
              <a:ext uri="{FF2B5EF4-FFF2-40B4-BE49-F238E27FC236}">
                <a16:creationId xmlns:a16="http://schemas.microsoft.com/office/drawing/2014/main" id="{8FC20B45-1B18-881E-91C0-60FE6E9EEE9B}"/>
              </a:ext>
            </a:extLst>
          </p:cNvPr>
          <p:cNvSpPr>
            <a:spLocks noGrp="1"/>
          </p:cNvSpPr>
          <p:nvPr>
            <p:ph idx="1"/>
          </p:nvPr>
        </p:nvSpPr>
        <p:spPr/>
        <p:txBody>
          <a:bodyPr/>
          <a:lstStyle/>
          <a:p>
            <a:r>
              <a:rPr lang="en-US" dirty="0"/>
              <a:t>Compassion fatigue is a term that describes the physical, emotional and psychological impact of helping others – often through experiences of stress or trauma. Compassion fatigue is often mistaken for burnout, which is a cumulative sense of fatigue or dissatisfaction.</a:t>
            </a:r>
          </a:p>
          <a:p>
            <a:r>
              <a:rPr lang="en-US" dirty="0"/>
              <a:t>The difference between burnout and compassion fatigue is burnout is more physical exhaustion and compassion fatigue is emotional</a:t>
            </a:r>
          </a:p>
          <a:p>
            <a:r>
              <a:rPr lang="en-US" dirty="0"/>
              <a:t>Signs   sadness and grief, nightmares, sick days</a:t>
            </a:r>
          </a:p>
          <a:p>
            <a:r>
              <a:rPr lang="en-US" dirty="0"/>
              <a:t>Symptoms  Poor concentration and judgment, headaches, digestive problems, relationship difficulties</a:t>
            </a:r>
          </a:p>
          <a:p>
            <a:r>
              <a:rPr lang="en-US" dirty="0"/>
              <a:t>Triggers  Prolonged exposure to trauma material of clients</a:t>
            </a:r>
          </a:p>
          <a:p>
            <a:endParaRPr lang="en-NZ" dirty="0"/>
          </a:p>
        </p:txBody>
      </p:sp>
    </p:spTree>
    <p:extLst>
      <p:ext uri="{BB962C8B-B14F-4D97-AF65-F5344CB8AC3E}">
        <p14:creationId xmlns:p14="http://schemas.microsoft.com/office/powerpoint/2010/main" val="41096117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EAFA1-7370-1BED-3CC3-016F71C888C1}"/>
              </a:ext>
            </a:extLst>
          </p:cNvPr>
          <p:cNvSpPr>
            <a:spLocks noGrp="1"/>
          </p:cNvSpPr>
          <p:nvPr>
            <p:ph type="title"/>
          </p:nvPr>
        </p:nvSpPr>
        <p:spPr/>
        <p:txBody>
          <a:bodyPr/>
          <a:lstStyle/>
          <a:p>
            <a:pPr algn="ctr"/>
            <a:r>
              <a:rPr lang="en-US" b="1" dirty="0"/>
              <a:t>Transference</a:t>
            </a:r>
            <a:endParaRPr lang="en-NZ" b="1" dirty="0"/>
          </a:p>
        </p:txBody>
      </p:sp>
      <p:sp>
        <p:nvSpPr>
          <p:cNvPr id="3" name="Content Placeholder 2">
            <a:extLst>
              <a:ext uri="{FF2B5EF4-FFF2-40B4-BE49-F238E27FC236}">
                <a16:creationId xmlns:a16="http://schemas.microsoft.com/office/drawing/2014/main" id="{7287E181-5768-0E4C-C89D-2D9B25A844FF}"/>
              </a:ext>
            </a:extLst>
          </p:cNvPr>
          <p:cNvSpPr>
            <a:spLocks noGrp="1"/>
          </p:cNvSpPr>
          <p:nvPr>
            <p:ph idx="1"/>
          </p:nvPr>
        </p:nvSpPr>
        <p:spPr/>
        <p:txBody>
          <a:bodyPr>
            <a:normAutofit/>
          </a:bodyPr>
          <a:lstStyle/>
          <a:p>
            <a:endParaRPr lang="en-US" sz="2800" dirty="0"/>
          </a:p>
          <a:p>
            <a:r>
              <a:rPr lang="en-US" sz="2800" dirty="0"/>
              <a:t>Transference is when the “client or/and supervisee” is affected by material from another relationship (usually from the past) and this material is brought into and colours a current interaction.</a:t>
            </a:r>
            <a:endParaRPr lang="en-NZ" sz="2800" dirty="0"/>
          </a:p>
        </p:txBody>
      </p:sp>
    </p:spTree>
    <p:extLst>
      <p:ext uri="{BB962C8B-B14F-4D97-AF65-F5344CB8AC3E}">
        <p14:creationId xmlns:p14="http://schemas.microsoft.com/office/powerpoint/2010/main" val="2891234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7D6C1-B377-6702-8291-EB532C25821F}"/>
              </a:ext>
            </a:extLst>
          </p:cNvPr>
          <p:cNvSpPr>
            <a:spLocks noGrp="1"/>
          </p:cNvSpPr>
          <p:nvPr>
            <p:ph type="title"/>
          </p:nvPr>
        </p:nvSpPr>
        <p:spPr/>
        <p:txBody>
          <a:bodyPr/>
          <a:lstStyle/>
          <a:p>
            <a:pPr algn="ctr"/>
            <a:r>
              <a:rPr lang="en-US" b="1" dirty="0"/>
              <a:t>Counter-transference</a:t>
            </a:r>
            <a:endParaRPr lang="en-NZ" b="1" dirty="0"/>
          </a:p>
        </p:txBody>
      </p:sp>
      <p:sp>
        <p:nvSpPr>
          <p:cNvPr id="3" name="Content Placeholder 2">
            <a:extLst>
              <a:ext uri="{FF2B5EF4-FFF2-40B4-BE49-F238E27FC236}">
                <a16:creationId xmlns:a16="http://schemas.microsoft.com/office/drawing/2014/main" id="{E90F3C2D-79E1-D0E7-FF43-24D00D80C6B1}"/>
              </a:ext>
            </a:extLst>
          </p:cNvPr>
          <p:cNvSpPr>
            <a:spLocks noGrp="1"/>
          </p:cNvSpPr>
          <p:nvPr>
            <p:ph idx="1"/>
          </p:nvPr>
        </p:nvSpPr>
        <p:spPr>
          <a:xfrm>
            <a:off x="2589212" y="1668379"/>
            <a:ext cx="8915400" cy="4242843"/>
          </a:xfrm>
        </p:spPr>
        <p:txBody>
          <a:bodyPr>
            <a:normAutofit fontScale="92500" lnSpcReduction="10000"/>
          </a:bodyPr>
          <a:lstStyle/>
          <a:p>
            <a:r>
              <a:rPr lang="en-US" sz="2400" dirty="0"/>
              <a:t>Is when it is the “helper” (worker or supervisor) who is affected by material from another relationship (usually from the past) and this material is brought into and colours a current interaction.</a:t>
            </a:r>
          </a:p>
          <a:p>
            <a:pPr marL="0" indent="0">
              <a:buNone/>
            </a:pPr>
            <a:endParaRPr lang="en-US" sz="2400" dirty="0"/>
          </a:p>
          <a:p>
            <a:pPr marL="0" indent="0">
              <a:buNone/>
            </a:pPr>
            <a:r>
              <a:rPr lang="en-US" sz="2400" dirty="0"/>
              <a:t>In dealing with Transference / Counter-transference useful questions to ask are:</a:t>
            </a:r>
          </a:p>
          <a:p>
            <a:r>
              <a:rPr lang="en-US" sz="2400" dirty="0"/>
              <a:t>Who does this person remind me/you of?</a:t>
            </a:r>
          </a:p>
          <a:p>
            <a:r>
              <a:rPr lang="en-US" sz="2400" dirty="0"/>
              <a:t>How is this reminder of …… affecting my/your client/practitioner/supervisor</a:t>
            </a:r>
          </a:p>
          <a:p>
            <a:pPr marL="0" indent="0">
              <a:buNone/>
            </a:pPr>
            <a:r>
              <a:rPr lang="en-US" sz="2400" dirty="0"/>
              <a:t>										</a:t>
            </a:r>
            <a:r>
              <a:rPr lang="en-US" sz="2000" dirty="0"/>
              <a:t>				(</a:t>
            </a:r>
            <a:r>
              <a:rPr lang="en-US" sz="2000" dirty="0" err="1"/>
              <a:t>Schamess</a:t>
            </a:r>
            <a:r>
              <a:rPr lang="en-US" sz="2000" dirty="0"/>
              <a:t>, 2006</a:t>
            </a:r>
            <a:r>
              <a:rPr lang="en-US" dirty="0"/>
              <a:t>)</a:t>
            </a:r>
            <a:endParaRPr lang="en-NZ" dirty="0"/>
          </a:p>
        </p:txBody>
      </p:sp>
    </p:spTree>
    <p:extLst>
      <p:ext uri="{BB962C8B-B14F-4D97-AF65-F5344CB8AC3E}">
        <p14:creationId xmlns:p14="http://schemas.microsoft.com/office/powerpoint/2010/main" val="149581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5777-B843-C602-719D-AE094BED5ACD}"/>
              </a:ext>
            </a:extLst>
          </p:cNvPr>
          <p:cNvSpPr>
            <a:spLocks noGrp="1"/>
          </p:cNvSpPr>
          <p:nvPr>
            <p:ph type="title"/>
          </p:nvPr>
        </p:nvSpPr>
        <p:spPr/>
        <p:txBody>
          <a:bodyPr/>
          <a:lstStyle/>
          <a:p>
            <a:pPr algn="ctr"/>
            <a:r>
              <a:rPr lang="en-US" b="1" dirty="0"/>
              <a:t>Drama Triangle</a:t>
            </a:r>
            <a:endParaRPr lang="en-NZ" b="1" dirty="0"/>
          </a:p>
        </p:txBody>
      </p:sp>
      <p:sp>
        <p:nvSpPr>
          <p:cNvPr id="3" name="Content Placeholder 2">
            <a:extLst>
              <a:ext uri="{FF2B5EF4-FFF2-40B4-BE49-F238E27FC236}">
                <a16:creationId xmlns:a16="http://schemas.microsoft.com/office/drawing/2014/main" id="{BD578613-79D5-A3EC-74BE-B260C4FEDCE9}"/>
              </a:ext>
            </a:extLst>
          </p:cNvPr>
          <p:cNvSpPr>
            <a:spLocks noGrp="1"/>
          </p:cNvSpPr>
          <p:nvPr>
            <p:ph idx="1"/>
          </p:nvPr>
        </p:nvSpPr>
        <p:spPr>
          <a:xfrm>
            <a:off x="2589212" y="1540042"/>
            <a:ext cx="8915400" cy="4908884"/>
          </a:xfrm>
        </p:spPr>
        <p:txBody>
          <a:bodyPr/>
          <a:lstStyle/>
          <a:p>
            <a:r>
              <a:rPr lang="en-US" dirty="0"/>
              <a:t>Rescuer – Responsibility					     Persecutor - Power</a:t>
            </a:r>
            <a:endParaRPr lang="en-NZ" dirty="0"/>
          </a:p>
        </p:txBody>
      </p:sp>
      <p:sp>
        <p:nvSpPr>
          <p:cNvPr id="9" name="Flowchart: Merge 8">
            <a:extLst>
              <a:ext uri="{FF2B5EF4-FFF2-40B4-BE49-F238E27FC236}">
                <a16:creationId xmlns:a16="http://schemas.microsoft.com/office/drawing/2014/main" id="{9B5AAB91-BCD9-4C00-7EBD-52467C2BA190}"/>
              </a:ext>
            </a:extLst>
          </p:cNvPr>
          <p:cNvSpPr/>
          <p:nvPr/>
        </p:nvSpPr>
        <p:spPr>
          <a:xfrm>
            <a:off x="4836694" y="1969169"/>
            <a:ext cx="3898230" cy="38862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Rectangle 9">
            <a:extLst>
              <a:ext uri="{FF2B5EF4-FFF2-40B4-BE49-F238E27FC236}">
                <a16:creationId xmlns:a16="http://schemas.microsoft.com/office/drawing/2014/main" id="{0432BCDC-1BB7-4D9A-4CD3-A2294217EF9A}"/>
              </a:ext>
            </a:extLst>
          </p:cNvPr>
          <p:cNvSpPr/>
          <p:nvPr/>
        </p:nvSpPr>
        <p:spPr>
          <a:xfrm>
            <a:off x="5791198" y="5855369"/>
            <a:ext cx="1989221" cy="553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Victim - Vulnerability</a:t>
            </a:r>
            <a:endParaRPr lang="en-NZ" dirty="0"/>
          </a:p>
        </p:txBody>
      </p:sp>
    </p:spTree>
    <p:extLst>
      <p:ext uri="{BB962C8B-B14F-4D97-AF65-F5344CB8AC3E}">
        <p14:creationId xmlns:p14="http://schemas.microsoft.com/office/powerpoint/2010/main" val="1056347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97F8-4F52-41A4-84F6-892D44FE228E}"/>
              </a:ext>
            </a:extLst>
          </p:cNvPr>
          <p:cNvSpPr>
            <a:spLocks noGrp="1"/>
          </p:cNvSpPr>
          <p:nvPr>
            <p:ph type="title"/>
          </p:nvPr>
        </p:nvSpPr>
        <p:spPr/>
        <p:txBody>
          <a:bodyPr/>
          <a:lstStyle/>
          <a:p>
            <a:pPr algn="ctr"/>
            <a:r>
              <a:rPr lang="en-NZ" b="1" dirty="0"/>
              <a:t>Useful reminders</a:t>
            </a:r>
          </a:p>
        </p:txBody>
      </p:sp>
      <p:sp>
        <p:nvSpPr>
          <p:cNvPr id="3" name="Content Placeholder 2">
            <a:extLst>
              <a:ext uri="{FF2B5EF4-FFF2-40B4-BE49-F238E27FC236}">
                <a16:creationId xmlns:a16="http://schemas.microsoft.com/office/drawing/2014/main" id="{02B86026-97BF-4C95-9D2C-152E8F77BFCE}"/>
              </a:ext>
            </a:extLst>
          </p:cNvPr>
          <p:cNvSpPr>
            <a:spLocks noGrp="1"/>
          </p:cNvSpPr>
          <p:nvPr>
            <p:ph idx="1"/>
          </p:nvPr>
        </p:nvSpPr>
        <p:spPr>
          <a:xfrm>
            <a:off x="2589212" y="1765388"/>
            <a:ext cx="8915400" cy="4468502"/>
          </a:xfrm>
        </p:spPr>
        <p:txBody>
          <a:bodyPr>
            <a:normAutofit lnSpcReduction="10000"/>
          </a:bodyPr>
          <a:lstStyle/>
          <a:p>
            <a:r>
              <a:rPr lang="en-US" altLang="en-US" sz="2000" dirty="0">
                <a:ea typeface="ＭＳ Ｐゴシック" panose="020B0600070205080204" pitchFamily="34" charset="-128"/>
              </a:rPr>
              <a:t>1. While supervision may open-up personal aspects, as supervisor always metaphorically keep one of your feet connected to their ‘work’ focus.</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2.  Always have as your aim, their growth as a professional rather than personal change/growth for its own sake.</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3. Remember to link to an educative role. What learnings /connections can be made to their work.</a:t>
            </a:r>
          </a:p>
          <a:p>
            <a:endParaRPr lang="en-US" altLang="en-US" sz="2000" dirty="0">
              <a:ea typeface="ＭＳ Ｐゴシック" panose="020B0600070205080204" pitchFamily="34" charset="-128"/>
            </a:endParaRPr>
          </a:p>
          <a:p>
            <a:r>
              <a:rPr lang="en-US" altLang="en-US" sz="2000" dirty="0">
                <a:ea typeface="ＭＳ Ｐゴシック" panose="020B0600070205080204" pitchFamily="34" charset="-128"/>
              </a:rPr>
              <a:t>4. Be clear about the boundary between counselling and supervision</a:t>
            </a:r>
            <a:endParaRPr lang="en-NZ" altLang="en-US" sz="2000" dirty="0">
              <a:ea typeface="ＭＳ Ｐゴシック" panose="020B0600070205080204" pitchFamily="34" charset="-128"/>
            </a:endParaRPr>
          </a:p>
          <a:p>
            <a:endParaRPr lang="en-NZ" dirty="0"/>
          </a:p>
        </p:txBody>
      </p:sp>
    </p:spTree>
    <p:extLst>
      <p:ext uri="{BB962C8B-B14F-4D97-AF65-F5344CB8AC3E}">
        <p14:creationId xmlns:p14="http://schemas.microsoft.com/office/powerpoint/2010/main" val="59374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43A6-E34E-9DD7-4774-1850A8940D45}"/>
              </a:ext>
            </a:extLst>
          </p:cNvPr>
          <p:cNvSpPr>
            <a:spLocks noGrp="1"/>
          </p:cNvSpPr>
          <p:nvPr>
            <p:ph type="title"/>
          </p:nvPr>
        </p:nvSpPr>
        <p:spPr/>
        <p:txBody>
          <a:bodyPr/>
          <a:lstStyle/>
          <a:p>
            <a:pPr algn="ctr"/>
            <a:r>
              <a:rPr lang="en-US" b="1" dirty="0"/>
              <a:t>If the goal within supervision is engagement:</a:t>
            </a:r>
            <a:endParaRPr lang="en-NZ" b="1" dirty="0"/>
          </a:p>
        </p:txBody>
      </p:sp>
      <p:sp>
        <p:nvSpPr>
          <p:cNvPr id="3" name="Content Placeholder 2">
            <a:extLst>
              <a:ext uri="{FF2B5EF4-FFF2-40B4-BE49-F238E27FC236}">
                <a16:creationId xmlns:a16="http://schemas.microsoft.com/office/drawing/2014/main" id="{CBCF33DA-5EFB-D4BA-6498-3E877C098958}"/>
              </a:ext>
            </a:extLst>
          </p:cNvPr>
          <p:cNvSpPr>
            <a:spLocks noGrp="1"/>
          </p:cNvSpPr>
          <p:nvPr>
            <p:ph idx="1"/>
          </p:nvPr>
        </p:nvSpPr>
        <p:spPr/>
        <p:txBody>
          <a:bodyPr>
            <a:normAutofit/>
          </a:bodyPr>
          <a:lstStyle/>
          <a:p>
            <a:r>
              <a:rPr lang="en-US" sz="4400" dirty="0"/>
              <a:t>What can we do in supervision that can engage people instead of deplete them?</a:t>
            </a:r>
            <a:endParaRPr lang="en-NZ" sz="4400" dirty="0"/>
          </a:p>
        </p:txBody>
      </p:sp>
    </p:spTree>
    <p:extLst>
      <p:ext uri="{BB962C8B-B14F-4D97-AF65-F5344CB8AC3E}">
        <p14:creationId xmlns:p14="http://schemas.microsoft.com/office/powerpoint/2010/main" val="18757691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2FC4-057F-4F3A-8790-6CC5E84E6A97}"/>
              </a:ext>
            </a:extLst>
          </p:cNvPr>
          <p:cNvSpPr>
            <a:spLocks noGrp="1"/>
          </p:cNvSpPr>
          <p:nvPr>
            <p:ph type="title"/>
          </p:nvPr>
        </p:nvSpPr>
        <p:spPr/>
        <p:txBody>
          <a:bodyPr/>
          <a:lstStyle/>
          <a:p>
            <a:r>
              <a:rPr lang="en-NZ" dirty="0"/>
              <a:t>References</a:t>
            </a:r>
          </a:p>
        </p:txBody>
      </p:sp>
      <p:sp>
        <p:nvSpPr>
          <p:cNvPr id="3" name="Content Placeholder 2">
            <a:extLst>
              <a:ext uri="{FF2B5EF4-FFF2-40B4-BE49-F238E27FC236}">
                <a16:creationId xmlns:a16="http://schemas.microsoft.com/office/drawing/2014/main" id="{0E1238B0-B65E-48AD-88A8-B60ED414D024}"/>
              </a:ext>
            </a:extLst>
          </p:cNvPr>
          <p:cNvSpPr>
            <a:spLocks noGrp="1"/>
          </p:cNvSpPr>
          <p:nvPr>
            <p:ph idx="1"/>
          </p:nvPr>
        </p:nvSpPr>
        <p:spPr/>
        <p:txBody>
          <a:bodyPr>
            <a:normAutofit/>
          </a:bodyPr>
          <a:lstStyle/>
          <a:p>
            <a:r>
              <a:rPr lang="en-NZ" dirty="0"/>
              <a:t>Adamson, C., Beddoe, L., &amp; Davys, A. (2014). Building resilient practitioners: Definitions and practitioner understandings. </a:t>
            </a:r>
            <a:r>
              <a:rPr lang="en-NZ" i="1" dirty="0"/>
              <a:t>British Journal of Social Work</a:t>
            </a:r>
            <a:r>
              <a:rPr lang="en-NZ" dirty="0"/>
              <a:t>, </a:t>
            </a:r>
            <a:r>
              <a:rPr lang="en-NZ" i="1" dirty="0"/>
              <a:t>44</a:t>
            </a:r>
            <a:r>
              <a:rPr lang="en-NZ" dirty="0"/>
              <a:t>(3), 522-541.</a:t>
            </a:r>
          </a:p>
          <a:p>
            <a:r>
              <a:rPr lang="en-NZ" dirty="0"/>
              <a:t>Davys &amp; Beddoe (2020) </a:t>
            </a:r>
            <a:r>
              <a:rPr lang="en-NZ" i="1" dirty="0"/>
              <a:t>Best practice in professional supervision. </a:t>
            </a:r>
            <a:r>
              <a:rPr lang="en-NZ" dirty="0"/>
              <a:t>(2</a:t>
            </a:r>
            <a:r>
              <a:rPr lang="en-NZ" baseline="30000" dirty="0"/>
              <a:t>nd</a:t>
            </a:r>
            <a:r>
              <a:rPr lang="en-NZ" dirty="0"/>
              <a:t> ed.). Jessica Kingsley.</a:t>
            </a:r>
          </a:p>
          <a:p>
            <a:r>
              <a:rPr lang="en-NZ" dirty="0"/>
              <a:t>Folkman, S. &amp; Lazarus, R. S., (1984). </a:t>
            </a:r>
            <a:r>
              <a:rPr lang="en-NZ" i="1" dirty="0"/>
              <a:t>Stress, appraisal, and coping</a:t>
            </a:r>
            <a:r>
              <a:rPr lang="en-NZ" dirty="0"/>
              <a:t> Springer publishing company.</a:t>
            </a:r>
          </a:p>
          <a:p>
            <a:r>
              <a:rPr lang="en-NZ" dirty="0" err="1"/>
              <a:t>Gyllensten</a:t>
            </a:r>
            <a:r>
              <a:rPr lang="en-NZ" dirty="0"/>
              <a:t>, K., Palmer, S., &amp; </a:t>
            </a:r>
            <a:r>
              <a:rPr lang="en-NZ" dirty="0" err="1"/>
              <a:t>Farrants</a:t>
            </a:r>
            <a:r>
              <a:rPr lang="en-NZ" dirty="0"/>
              <a:t>, J. (2005). Perceptions of stress and stress interventions in finance organizations: Overcoming resistance towards counselling. </a:t>
            </a:r>
            <a:r>
              <a:rPr lang="en-NZ" i="1" dirty="0"/>
              <a:t>Counselling Psychology Quarterly, 18</a:t>
            </a:r>
            <a:r>
              <a:rPr lang="en-NZ" dirty="0"/>
              <a:t>(1), 19-29.</a:t>
            </a:r>
          </a:p>
          <a:p>
            <a:endParaRPr lang="en-NZ" dirty="0"/>
          </a:p>
          <a:p>
            <a:endParaRPr lang="en-NZ" dirty="0"/>
          </a:p>
        </p:txBody>
      </p:sp>
    </p:spTree>
    <p:extLst>
      <p:ext uri="{BB962C8B-B14F-4D97-AF65-F5344CB8AC3E}">
        <p14:creationId xmlns:p14="http://schemas.microsoft.com/office/powerpoint/2010/main" val="32210478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871A-661A-4170-802B-1707D0F0EFF3}"/>
              </a:ext>
            </a:extLst>
          </p:cNvPr>
          <p:cNvSpPr>
            <a:spLocks noGrp="1"/>
          </p:cNvSpPr>
          <p:nvPr>
            <p:ph type="title"/>
          </p:nvPr>
        </p:nvSpPr>
        <p:spPr/>
        <p:txBody>
          <a:bodyPr/>
          <a:lstStyle/>
          <a:p>
            <a:r>
              <a:rPr lang="en-NZ" dirty="0"/>
              <a:t>References </a:t>
            </a:r>
            <a:r>
              <a:rPr lang="en-NZ" dirty="0" err="1"/>
              <a:t>cont</a:t>
            </a:r>
            <a:r>
              <a:rPr lang="en-NZ" dirty="0"/>
              <a:t>….</a:t>
            </a:r>
          </a:p>
        </p:txBody>
      </p:sp>
      <p:sp>
        <p:nvSpPr>
          <p:cNvPr id="3" name="Content Placeholder 2">
            <a:extLst>
              <a:ext uri="{FF2B5EF4-FFF2-40B4-BE49-F238E27FC236}">
                <a16:creationId xmlns:a16="http://schemas.microsoft.com/office/drawing/2014/main" id="{27C0CFD0-3B5B-47EC-9A07-2048E88655B8}"/>
              </a:ext>
            </a:extLst>
          </p:cNvPr>
          <p:cNvSpPr>
            <a:spLocks noGrp="1"/>
          </p:cNvSpPr>
          <p:nvPr>
            <p:ph idx="1"/>
          </p:nvPr>
        </p:nvSpPr>
        <p:spPr/>
        <p:txBody>
          <a:bodyPr/>
          <a:lstStyle/>
          <a:p>
            <a:r>
              <a:rPr lang="en-NZ" dirty="0"/>
              <a:t>Harvey, S. B., </a:t>
            </a:r>
            <a:r>
              <a:rPr lang="en-NZ" dirty="0" err="1"/>
              <a:t>Modini</a:t>
            </a:r>
            <a:r>
              <a:rPr lang="en-NZ" dirty="0"/>
              <a:t>, M., Joyce, S., Milligan-Saville, J. S., Tan, L., </a:t>
            </a:r>
            <a:r>
              <a:rPr lang="en-NZ" dirty="0" err="1"/>
              <a:t>Mykletun</a:t>
            </a:r>
            <a:r>
              <a:rPr lang="en-NZ" dirty="0"/>
              <a:t>, A., &amp; Mitchell, P. B. (2017). Can work make you mentally ill? A systematic meta-review of work-related risk factors for common mental health problems. </a:t>
            </a:r>
            <a:r>
              <a:rPr lang="en-NZ" i="1" dirty="0"/>
              <a:t>Occupational and environmental medicine</a:t>
            </a:r>
            <a:r>
              <a:rPr lang="en-NZ" dirty="0"/>
              <a:t>, </a:t>
            </a:r>
            <a:r>
              <a:rPr lang="en-NZ" i="1" dirty="0"/>
              <a:t>74</a:t>
            </a:r>
            <a:r>
              <a:rPr lang="en-NZ" dirty="0"/>
              <a:t>(4), 301-310.</a:t>
            </a:r>
          </a:p>
          <a:p>
            <a:r>
              <a:rPr lang="en-NZ" dirty="0"/>
              <a:t>Maslach, C., &amp; Leiter, M. P. (2017). New insights into burnout and health care: Strategies for improving civility and alleviating burnout. </a:t>
            </a:r>
            <a:r>
              <a:rPr lang="en-NZ" i="1" dirty="0"/>
              <a:t>Medical teacher, 39</a:t>
            </a:r>
            <a:r>
              <a:rPr lang="en-NZ" dirty="0"/>
              <a:t>(2), 160-163.</a:t>
            </a:r>
          </a:p>
          <a:p>
            <a:r>
              <a:rPr lang="en-NZ" dirty="0"/>
              <a:t>Maslach, C., &amp; Jackson, S. E. (1981). The measurement of experienced burnout. </a:t>
            </a:r>
            <a:r>
              <a:rPr lang="en-NZ" i="1" dirty="0"/>
              <a:t>Journal of organizational </a:t>
            </a:r>
            <a:r>
              <a:rPr lang="en-NZ" i="1" dirty="0" err="1"/>
              <a:t>behavior</a:t>
            </a:r>
            <a:r>
              <a:rPr lang="en-NZ" dirty="0"/>
              <a:t>, </a:t>
            </a:r>
            <a:r>
              <a:rPr lang="en-NZ" i="1" dirty="0"/>
              <a:t>2</a:t>
            </a:r>
            <a:r>
              <a:rPr lang="en-NZ" dirty="0"/>
              <a:t>(2), 99-113.</a:t>
            </a:r>
          </a:p>
          <a:p>
            <a:r>
              <a:rPr lang="en-NZ" dirty="0"/>
              <a:t>Palmer, S., Cooper, C. L., &amp; Thomas, K. (2003). </a:t>
            </a:r>
            <a:r>
              <a:rPr lang="en-NZ" i="1" dirty="0"/>
              <a:t>Creating a balance: Managing stress</a:t>
            </a:r>
            <a:r>
              <a:rPr lang="en-NZ" dirty="0"/>
              <a:t>. British Library Board.</a:t>
            </a:r>
          </a:p>
          <a:p>
            <a:endParaRPr lang="en-NZ" dirty="0"/>
          </a:p>
        </p:txBody>
      </p:sp>
    </p:spTree>
    <p:extLst>
      <p:ext uri="{BB962C8B-B14F-4D97-AF65-F5344CB8AC3E}">
        <p14:creationId xmlns:p14="http://schemas.microsoft.com/office/powerpoint/2010/main" val="2519943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FB82F-F3CC-FB5C-2D0D-7378C676C195}"/>
              </a:ext>
            </a:extLst>
          </p:cNvPr>
          <p:cNvSpPr>
            <a:spLocks noGrp="1"/>
          </p:cNvSpPr>
          <p:nvPr>
            <p:ph type="title"/>
          </p:nvPr>
        </p:nvSpPr>
        <p:spPr/>
        <p:txBody>
          <a:bodyPr/>
          <a:lstStyle/>
          <a:p>
            <a:pPr algn="ctr"/>
            <a:r>
              <a:rPr lang="en-US" b="1" dirty="0"/>
              <a:t>Accumulated Stress &amp; Burnout</a:t>
            </a:r>
            <a:endParaRPr lang="en-NZ" b="1" dirty="0"/>
          </a:p>
        </p:txBody>
      </p:sp>
      <p:sp>
        <p:nvSpPr>
          <p:cNvPr id="3" name="Content Placeholder 2">
            <a:extLst>
              <a:ext uri="{FF2B5EF4-FFF2-40B4-BE49-F238E27FC236}">
                <a16:creationId xmlns:a16="http://schemas.microsoft.com/office/drawing/2014/main" id="{6D857690-7C1C-B7A9-7269-75E2E155C43D}"/>
              </a:ext>
            </a:extLst>
          </p:cNvPr>
          <p:cNvSpPr>
            <a:spLocks noGrp="1"/>
          </p:cNvSpPr>
          <p:nvPr>
            <p:ph idx="1"/>
          </p:nvPr>
        </p:nvSpPr>
        <p:spPr/>
        <p:txBody>
          <a:bodyPr/>
          <a:lstStyle/>
          <a:p>
            <a:endParaRPr lang="en-US" dirty="0"/>
          </a:p>
          <a:p>
            <a:endParaRPr lang="en-NZ" dirty="0"/>
          </a:p>
          <a:p>
            <a:r>
              <a:rPr lang="en-NZ" sz="3600" dirty="0"/>
              <a:t>Deceptive stresses that can accumulate over long periods of time and become debilitating</a:t>
            </a:r>
          </a:p>
        </p:txBody>
      </p:sp>
    </p:spTree>
    <p:extLst>
      <p:ext uri="{BB962C8B-B14F-4D97-AF65-F5344CB8AC3E}">
        <p14:creationId xmlns:p14="http://schemas.microsoft.com/office/powerpoint/2010/main" val="95610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5792D-0C0B-450F-9312-E02867FBB318}"/>
              </a:ext>
            </a:extLst>
          </p:cNvPr>
          <p:cNvSpPr>
            <a:spLocks noGrp="1"/>
          </p:cNvSpPr>
          <p:nvPr>
            <p:ph type="title"/>
          </p:nvPr>
        </p:nvSpPr>
        <p:spPr/>
        <p:txBody>
          <a:bodyPr>
            <a:normAutofit/>
          </a:bodyPr>
          <a:lstStyle/>
          <a:p>
            <a:pPr algn="ctr"/>
            <a:r>
              <a:rPr lang="en-NZ" b="1" dirty="0"/>
              <a:t>Stress is the modern world</a:t>
            </a:r>
          </a:p>
        </p:txBody>
      </p:sp>
      <p:sp>
        <p:nvSpPr>
          <p:cNvPr id="3" name="Content Placeholder 2">
            <a:extLst>
              <a:ext uri="{FF2B5EF4-FFF2-40B4-BE49-F238E27FC236}">
                <a16:creationId xmlns:a16="http://schemas.microsoft.com/office/drawing/2014/main" id="{47CA3B19-2CF6-41CC-ACB0-2461107A9366}"/>
              </a:ext>
            </a:extLst>
          </p:cNvPr>
          <p:cNvSpPr>
            <a:spLocks noGrp="1"/>
          </p:cNvSpPr>
          <p:nvPr>
            <p:ph idx="1"/>
          </p:nvPr>
        </p:nvSpPr>
        <p:spPr/>
        <p:txBody>
          <a:bodyPr>
            <a:normAutofit lnSpcReduction="10000"/>
          </a:bodyPr>
          <a:lstStyle/>
          <a:p>
            <a:r>
              <a:rPr lang="en-NZ" sz="2400" dirty="0"/>
              <a:t>Many people experience worry, sleep problems and fatigue that affects performance at work</a:t>
            </a:r>
          </a:p>
          <a:p>
            <a:r>
              <a:rPr lang="en-NZ" sz="2400" dirty="0"/>
              <a:t>Even the lesser symptoms can lead to more serious mental health conditions</a:t>
            </a:r>
          </a:p>
          <a:p>
            <a:r>
              <a:rPr lang="en-NZ" sz="2400" dirty="0"/>
              <a:t>Remember that stress is cumulative</a:t>
            </a:r>
          </a:p>
          <a:p>
            <a:r>
              <a:rPr lang="en-NZ" sz="2400" dirty="0"/>
              <a:t>In a post covid world stress, anxiety and depression are likely to increase in the community and at work</a:t>
            </a:r>
          </a:p>
          <a:p>
            <a:r>
              <a:rPr lang="en-NZ" sz="2400" dirty="0"/>
              <a:t>Stress is an interaction between a person and their environment (Folkman &amp; Lazarus, 1984)</a:t>
            </a:r>
          </a:p>
          <a:p>
            <a:endParaRPr lang="en-NZ" dirty="0"/>
          </a:p>
        </p:txBody>
      </p:sp>
    </p:spTree>
    <p:extLst>
      <p:ext uri="{BB962C8B-B14F-4D97-AF65-F5344CB8AC3E}">
        <p14:creationId xmlns:p14="http://schemas.microsoft.com/office/powerpoint/2010/main" val="235678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24CB-0048-9D29-12B6-70BE5883DBA0}"/>
              </a:ext>
            </a:extLst>
          </p:cNvPr>
          <p:cNvSpPr>
            <a:spLocks noGrp="1"/>
          </p:cNvSpPr>
          <p:nvPr>
            <p:ph type="title"/>
          </p:nvPr>
        </p:nvSpPr>
        <p:spPr/>
        <p:txBody>
          <a:bodyPr/>
          <a:lstStyle/>
          <a:p>
            <a:pPr algn="ctr"/>
            <a:r>
              <a:rPr lang="en-US" b="1" dirty="0"/>
              <a:t>Activity in Pairs</a:t>
            </a:r>
            <a:endParaRPr lang="en-NZ" b="1" dirty="0"/>
          </a:p>
        </p:txBody>
      </p:sp>
      <p:sp>
        <p:nvSpPr>
          <p:cNvPr id="3" name="Content Placeholder 2">
            <a:extLst>
              <a:ext uri="{FF2B5EF4-FFF2-40B4-BE49-F238E27FC236}">
                <a16:creationId xmlns:a16="http://schemas.microsoft.com/office/drawing/2014/main" id="{472ACE30-BA3A-4C71-D8AE-A2609BE38A30}"/>
              </a:ext>
            </a:extLst>
          </p:cNvPr>
          <p:cNvSpPr>
            <a:spLocks noGrp="1"/>
          </p:cNvSpPr>
          <p:nvPr>
            <p:ph idx="1"/>
          </p:nvPr>
        </p:nvSpPr>
        <p:spPr/>
        <p:txBody>
          <a:bodyPr>
            <a:normAutofit/>
          </a:bodyPr>
          <a:lstStyle/>
          <a:p>
            <a:endParaRPr lang="en-US" sz="3600" dirty="0"/>
          </a:p>
          <a:p>
            <a:r>
              <a:rPr lang="en-US" sz="3600" dirty="0"/>
              <a:t>How does stress show up in your life even if you are not always aware of it</a:t>
            </a:r>
          </a:p>
          <a:p>
            <a:endParaRPr lang="en-US" sz="3600" dirty="0"/>
          </a:p>
          <a:p>
            <a:pPr marL="0" indent="0">
              <a:buNone/>
            </a:pPr>
            <a:r>
              <a:rPr lang="en-US" sz="3600" dirty="0"/>
              <a:t>   Feedback to the group</a:t>
            </a:r>
            <a:endParaRPr lang="en-NZ" sz="3600" dirty="0"/>
          </a:p>
        </p:txBody>
      </p:sp>
    </p:spTree>
    <p:extLst>
      <p:ext uri="{BB962C8B-B14F-4D97-AF65-F5344CB8AC3E}">
        <p14:creationId xmlns:p14="http://schemas.microsoft.com/office/powerpoint/2010/main" val="2401235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F497-D290-0176-AF07-FE8F1E73716F}"/>
              </a:ext>
            </a:extLst>
          </p:cNvPr>
          <p:cNvSpPr>
            <a:spLocks noGrp="1"/>
          </p:cNvSpPr>
          <p:nvPr>
            <p:ph type="title"/>
          </p:nvPr>
        </p:nvSpPr>
        <p:spPr/>
        <p:txBody>
          <a:bodyPr/>
          <a:lstStyle/>
          <a:p>
            <a:pPr algn="ctr"/>
            <a:r>
              <a:rPr lang="en-US" b="1" dirty="0"/>
              <a:t>Workplace Stress: The context</a:t>
            </a:r>
            <a:endParaRPr lang="en-NZ" b="1" dirty="0"/>
          </a:p>
        </p:txBody>
      </p:sp>
      <p:sp>
        <p:nvSpPr>
          <p:cNvPr id="3" name="Content Placeholder 2">
            <a:extLst>
              <a:ext uri="{FF2B5EF4-FFF2-40B4-BE49-F238E27FC236}">
                <a16:creationId xmlns:a16="http://schemas.microsoft.com/office/drawing/2014/main" id="{3342E595-1A39-627A-4948-B6E9E4BB0780}"/>
              </a:ext>
            </a:extLst>
          </p:cNvPr>
          <p:cNvSpPr>
            <a:spLocks noGrp="1"/>
          </p:cNvSpPr>
          <p:nvPr>
            <p:ph idx="1"/>
          </p:nvPr>
        </p:nvSpPr>
        <p:spPr>
          <a:xfrm>
            <a:off x="2589212" y="1905000"/>
            <a:ext cx="8915400" cy="4006222"/>
          </a:xfrm>
        </p:spPr>
        <p:txBody>
          <a:bodyPr>
            <a:noAutofit/>
          </a:bodyPr>
          <a:lstStyle/>
          <a:p>
            <a:r>
              <a:rPr lang="en-US" sz="2000" dirty="0"/>
              <a:t>Resource constraints, targets (KPIs), budgets</a:t>
            </a:r>
          </a:p>
          <a:p>
            <a:r>
              <a:rPr lang="en-US" sz="2000" dirty="0"/>
              <a:t>High risk carried with greater accountability - managerialism</a:t>
            </a:r>
          </a:p>
          <a:p>
            <a:r>
              <a:rPr lang="en-US" sz="2000" dirty="0"/>
              <a:t>The public and media</a:t>
            </a:r>
          </a:p>
          <a:p>
            <a:r>
              <a:rPr lang="en-US" sz="2000" dirty="0"/>
              <a:t>Professional cultures – going above and beyond</a:t>
            </a:r>
          </a:p>
          <a:p>
            <a:r>
              <a:rPr lang="en-US" sz="2000" dirty="0"/>
              <a:t>Workplace exposure to verbal and physical abuse in health and social care (Hunt et al., 2015)</a:t>
            </a:r>
          </a:p>
          <a:p>
            <a:pPr>
              <a:spcBef>
                <a:spcPts val="0"/>
              </a:spcBef>
            </a:pPr>
            <a:endParaRPr lang="en-US" sz="2000" dirty="0"/>
          </a:p>
          <a:p>
            <a:pPr>
              <a:spcBef>
                <a:spcPts val="0"/>
              </a:spcBef>
            </a:pPr>
            <a:r>
              <a:rPr lang="en-US" sz="2000" dirty="0"/>
              <a:t>Traumatic events and social context:</a:t>
            </a:r>
          </a:p>
          <a:p>
            <a:pPr marL="0" indent="0">
              <a:spcBef>
                <a:spcPts val="0"/>
              </a:spcBef>
              <a:buNone/>
            </a:pPr>
            <a:r>
              <a:rPr lang="en-US" sz="2000" dirty="0"/>
              <a:t>     Christchurch earthquakes, eruption of Whakaari/White Island; 2019</a:t>
            </a:r>
          </a:p>
          <a:p>
            <a:pPr marL="0" indent="0">
              <a:spcBef>
                <a:spcPts val="0"/>
              </a:spcBef>
              <a:buNone/>
            </a:pPr>
            <a:r>
              <a:rPr lang="en-US" sz="2000" dirty="0"/>
              <a:t>     Mosque massacre; Covid, Housing, Child Poverty, Mental Health</a:t>
            </a:r>
            <a:endParaRPr lang="en-NZ" sz="2000" dirty="0"/>
          </a:p>
        </p:txBody>
      </p:sp>
    </p:spTree>
    <p:extLst>
      <p:ext uri="{BB962C8B-B14F-4D97-AF65-F5344CB8AC3E}">
        <p14:creationId xmlns:p14="http://schemas.microsoft.com/office/powerpoint/2010/main" val="2087493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5C9F1-761F-4CF9-A124-81CE4C5CFC06}"/>
              </a:ext>
            </a:extLst>
          </p:cNvPr>
          <p:cNvSpPr>
            <a:spLocks noGrp="1"/>
          </p:cNvSpPr>
          <p:nvPr>
            <p:ph type="title"/>
          </p:nvPr>
        </p:nvSpPr>
        <p:spPr/>
        <p:txBody>
          <a:bodyPr/>
          <a:lstStyle/>
          <a:p>
            <a:pPr algn="ctr"/>
            <a:r>
              <a:rPr lang="en-NZ" b="1" dirty="0"/>
              <a:t>Workplace stress continued:</a:t>
            </a:r>
          </a:p>
        </p:txBody>
      </p:sp>
      <p:sp>
        <p:nvSpPr>
          <p:cNvPr id="3" name="Content Placeholder 2">
            <a:extLst>
              <a:ext uri="{FF2B5EF4-FFF2-40B4-BE49-F238E27FC236}">
                <a16:creationId xmlns:a16="http://schemas.microsoft.com/office/drawing/2014/main" id="{1CB68AF2-7B62-47D4-A3C5-2050445133D8}"/>
              </a:ext>
            </a:extLst>
          </p:cNvPr>
          <p:cNvSpPr>
            <a:spLocks noGrp="1"/>
          </p:cNvSpPr>
          <p:nvPr>
            <p:ph idx="1"/>
          </p:nvPr>
        </p:nvSpPr>
        <p:spPr/>
        <p:txBody>
          <a:bodyPr>
            <a:normAutofit lnSpcReduction="10000"/>
          </a:bodyPr>
          <a:lstStyle/>
          <a:p>
            <a:r>
              <a:rPr lang="en-US" altLang="en-US" sz="2400" dirty="0">
                <a:ea typeface="ＭＳ Ｐゴシック" panose="020B0600070205080204" pitchFamily="34" charset="-128"/>
              </a:rPr>
              <a:t>Work Related Trauma - </a:t>
            </a:r>
            <a:r>
              <a:rPr lang="en-GB" altLang="en-US" sz="2400" dirty="0">
                <a:ea typeface="ＭＳ Ｐゴシック" panose="020B0600070205080204" pitchFamily="34" charset="-128"/>
              </a:rPr>
              <a:t>A sudden and massive attack on personal safety and or identity and integrity</a:t>
            </a:r>
          </a:p>
          <a:p>
            <a:r>
              <a:rPr lang="en-GB" altLang="en-US" sz="2400" dirty="0">
                <a:ea typeface="ＭＳ Ｐゴシック" panose="020B0600070205080204" pitchFamily="34" charset="-128"/>
              </a:rPr>
              <a:t>Transference</a:t>
            </a:r>
          </a:p>
          <a:p>
            <a:r>
              <a:rPr lang="en-GB" altLang="en-US" sz="2400" dirty="0">
                <a:ea typeface="ＭＳ Ｐゴシック" panose="020B0600070205080204" pitchFamily="34" charset="-128"/>
              </a:rPr>
              <a:t>Counter transference – The practitioner projects their own unresolved conflicts onto their client</a:t>
            </a:r>
          </a:p>
          <a:p>
            <a:r>
              <a:rPr lang="en-GB" altLang="en-US" sz="2400" dirty="0">
                <a:ea typeface="ＭＳ Ｐゴシック" panose="020B0600070205080204" pitchFamily="34" charset="-128"/>
              </a:rPr>
              <a:t>Vicarious Traumatisation (VT).- Empathetic engagement with traumatised clients or their experience of trauma.</a:t>
            </a:r>
          </a:p>
          <a:p>
            <a:r>
              <a:rPr lang="en-GB" altLang="en-US" sz="2400" dirty="0">
                <a:ea typeface="ＭＳ Ｐゴシック" panose="020B0600070205080204" pitchFamily="34" charset="-128"/>
              </a:rPr>
              <a:t>Compassion Fatigue (CF)- Distress experienced by the supervisee</a:t>
            </a:r>
          </a:p>
          <a:p>
            <a:pPr marL="0" indent="0">
              <a:buNone/>
            </a:pPr>
            <a:endParaRPr lang="en-NZ" dirty="0"/>
          </a:p>
        </p:txBody>
      </p:sp>
    </p:spTree>
    <p:extLst>
      <p:ext uri="{BB962C8B-B14F-4D97-AF65-F5344CB8AC3E}">
        <p14:creationId xmlns:p14="http://schemas.microsoft.com/office/powerpoint/2010/main" val="41822901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961</TotalTime>
  <Words>2459</Words>
  <Application>Microsoft Office PowerPoint</Application>
  <PresentationFormat>Widescreen</PresentationFormat>
  <Paragraphs>261</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Century Gothic</vt:lpstr>
      <vt:lpstr>Wingdings 3</vt:lpstr>
      <vt:lpstr>Wisp</vt:lpstr>
      <vt:lpstr>Wellness and the practitioner</vt:lpstr>
      <vt:lpstr>What we will cover today</vt:lpstr>
      <vt:lpstr>Psychological wellbeing</vt:lpstr>
      <vt:lpstr>If the goal within supervision is engagement:</vt:lpstr>
      <vt:lpstr>Accumulated Stress &amp; Burnout</vt:lpstr>
      <vt:lpstr>Stress is the modern world</vt:lpstr>
      <vt:lpstr>Activity in Pairs</vt:lpstr>
      <vt:lpstr>Workplace Stress: The context</vt:lpstr>
      <vt:lpstr>Workplace stress continued:</vt:lpstr>
      <vt:lpstr>Individual vulnerability factors</vt:lpstr>
      <vt:lpstr>Activity in Pairs</vt:lpstr>
      <vt:lpstr>Predictors of workplace stress and anxiety</vt:lpstr>
      <vt:lpstr>What Happens?</vt:lpstr>
      <vt:lpstr>Burnout</vt:lpstr>
      <vt:lpstr>High Burnout rates in the helping professions</vt:lpstr>
      <vt:lpstr>Symptoms of burnout</vt:lpstr>
      <vt:lpstr> Activity in Pairs</vt:lpstr>
      <vt:lpstr>How does Supervision help</vt:lpstr>
      <vt:lpstr>Effective restorative supervision</vt:lpstr>
      <vt:lpstr>Group Work</vt:lpstr>
      <vt:lpstr>Supervision Vs. Therapy</vt:lpstr>
      <vt:lpstr>Similarities</vt:lpstr>
      <vt:lpstr>Differences</vt:lpstr>
      <vt:lpstr>The responsibility of the Supervisor To ensure restorative supervision </vt:lpstr>
      <vt:lpstr>Supervisor Role</vt:lpstr>
      <vt:lpstr>Restorative interventions</vt:lpstr>
      <vt:lpstr>Facilitative forms of intervention</vt:lpstr>
      <vt:lpstr>Restorative  Model - PERMA</vt:lpstr>
      <vt:lpstr>Supervisee Role</vt:lpstr>
      <vt:lpstr>Active participant in Supervision</vt:lpstr>
      <vt:lpstr>What does the research say:</vt:lpstr>
      <vt:lpstr>Unconscious Processes in supervision</vt:lpstr>
      <vt:lpstr>Compassion</vt:lpstr>
      <vt:lpstr>Compassion and Empathy</vt:lpstr>
      <vt:lpstr>Compassion Fatigue</vt:lpstr>
      <vt:lpstr>Transference</vt:lpstr>
      <vt:lpstr>Counter-transference</vt:lpstr>
      <vt:lpstr>Drama Triangle</vt:lpstr>
      <vt:lpstr>Useful reminders</vt:lpstr>
      <vt:lpstr>References</vt:lpstr>
      <vt:lpstr>References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Wellness and the practitioner</dc:title>
  <dc:creator>Raewyn Laurenson</dc:creator>
  <cp:lastModifiedBy>Lynn Bruning</cp:lastModifiedBy>
  <cp:revision>64</cp:revision>
  <cp:lastPrinted>2022-07-25T22:57:35Z</cp:lastPrinted>
  <dcterms:created xsi:type="dcterms:W3CDTF">2021-09-07T23:04:30Z</dcterms:created>
  <dcterms:modified xsi:type="dcterms:W3CDTF">2023-07-24T05:06:33Z</dcterms:modified>
</cp:coreProperties>
</file>