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4" r:id="rId5"/>
  </p:sldMasterIdLst>
  <p:sldIdLst>
    <p:sldId id="257" r:id="rId6"/>
    <p:sldId id="270" r:id="rId7"/>
    <p:sldId id="271" r:id="rId8"/>
    <p:sldId id="260" r:id="rId9"/>
    <p:sldId id="272" r:id="rId10"/>
    <p:sldId id="273" r:id="rId11"/>
    <p:sldId id="274" r:id="rId12"/>
    <p:sldId id="264" r:id="rId13"/>
    <p:sldId id="275" r:id="rId14"/>
    <p:sldId id="265" r:id="rId15"/>
    <p:sldId id="276" r:id="rId16"/>
    <p:sldId id="266" r:id="rId17"/>
    <p:sldId id="267" r:id="rId18"/>
    <p:sldId id="268"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8DBC3-ADFE-45A8-A2A9-D845CF7F49D7}" v="10" dt="2024-04-03T23:40:03.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4/4/2024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A98EE3D-8CD1-4C3F-BD1C-C98C9596463C}"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451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234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778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496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4/4/2024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522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442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4/4/2024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478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4/4/2024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195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4/4/2024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127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4/4/2024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641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907D986-8816-4272-A432-0437A28A9828}" type="datetime1">
              <a:rPr lang="en-US" smtClean="0"/>
              <a:t>4/4/2024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196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D6E202-B606-4609-B914-27C9371A1F6D}" type="datetime1">
              <a:rPr lang="en-US" smtClean="0"/>
              <a:t>4/4/2024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A98EE3D-8CD1-4C3F-BD1C-C98C9596463C}"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28688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br>
              <a:rPr lang="en-US" altLang="en-US" b="1" dirty="0">
                <a:latin typeface="Palatino Linotype" panose="02040502050505030304" pitchFamily="18" charset="0"/>
                <a:ea typeface="ＭＳ Ｐゴシック" panose="020B0600070205080204" pitchFamily="34" charset="-128"/>
              </a:rPr>
            </a:br>
            <a:br>
              <a:rPr lang="en-US" altLang="en-US" b="1" dirty="0">
                <a:latin typeface="Palatino Linotype" panose="02040502050505030304" pitchFamily="18" charset="0"/>
                <a:ea typeface="ＭＳ Ｐゴシック" panose="020B0600070205080204" pitchFamily="34" charset="-128"/>
              </a:rPr>
            </a:br>
            <a:br>
              <a:rPr lang="en-US" altLang="en-US" b="1" dirty="0">
                <a:latin typeface="Palatino Linotype" panose="02040502050505030304" pitchFamily="18" charset="0"/>
                <a:ea typeface="ＭＳ Ｐゴシック" panose="020B0600070205080204" pitchFamily="34" charset="-128"/>
              </a:rPr>
            </a:br>
            <a:br>
              <a:rPr lang="en-US" altLang="en-US" b="1" dirty="0">
                <a:latin typeface="Palatino Linotype" panose="02040502050505030304" pitchFamily="18" charset="0"/>
                <a:ea typeface="ＭＳ Ｐゴシック" panose="020B0600070205080204" pitchFamily="34" charset="-128"/>
              </a:rPr>
            </a:br>
            <a:br>
              <a:rPr lang="en-US" altLang="en-US" b="1" dirty="0">
                <a:latin typeface="Palatino Linotype" panose="02040502050505030304" pitchFamily="18" charset="0"/>
                <a:ea typeface="ＭＳ Ｐゴシック" panose="020B0600070205080204" pitchFamily="34" charset="-128"/>
              </a:rPr>
            </a:br>
            <a:br>
              <a:rPr lang="en-US" altLang="en-US" b="1" dirty="0">
                <a:latin typeface="Palatino Linotype" panose="02040502050505030304" pitchFamily="18" charset="0"/>
                <a:ea typeface="ＭＳ Ｐゴシック" panose="020B0600070205080204" pitchFamily="34" charset="-128"/>
              </a:rPr>
            </a:br>
            <a:br>
              <a:rPr lang="en-US" altLang="en-US" b="1" dirty="0">
                <a:latin typeface="Palatino Linotype" panose="02040502050505030304" pitchFamily="18" charset="0"/>
                <a:ea typeface="ＭＳ Ｐゴシック" panose="020B0600070205080204" pitchFamily="34" charset="-128"/>
              </a:rPr>
            </a:br>
            <a:br>
              <a:rPr lang="en-US" altLang="en-US" b="1" dirty="0">
                <a:latin typeface="Palatino Linotype" panose="02040502050505030304" pitchFamily="18" charset="0"/>
                <a:ea typeface="ＭＳ Ｐゴシック" panose="020B0600070205080204" pitchFamily="34" charset="-128"/>
              </a:rPr>
            </a:br>
            <a:br>
              <a:rPr lang="en-US" altLang="en-US" b="1" dirty="0">
                <a:latin typeface="Palatino Linotype" panose="02040502050505030304" pitchFamily="18" charset="0"/>
                <a:ea typeface="ＭＳ Ｐゴシック" panose="020B0600070205080204" pitchFamily="34" charset="-128"/>
              </a:rPr>
            </a:br>
            <a:br>
              <a:rPr lang="en-US" altLang="en-US" b="1" dirty="0">
                <a:latin typeface="Palatino Linotype" panose="02040502050505030304" pitchFamily="18" charset="0"/>
                <a:ea typeface="ＭＳ Ｐゴシック" panose="020B0600070205080204" pitchFamily="34" charset="-128"/>
              </a:rPr>
            </a:br>
            <a:br>
              <a:rPr lang="en-US" altLang="en-US" b="1" dirty="0">
                <a:latin typeface="Palatino Linotype" panose="02040502050505030304" pitchFamily="18" charset="0"/>
                <a:ea typeface="ＭＳ Ｐゴシック" panose="020B0600070205080204" pitchFamily="34" charset="-128"/>
              </a:rPr>
            </a:br>
            <a:br>
              <a:rPr lang="en-US" altLang="en-US" sz="6700" b="1" dirty="0">
                <a:latin typeface="Palatino Linotype" panose="02040502050505030304" pitchFamily="18" charset="0"/>
                <a:ea typeface="ＭＳ Ｐゴシック" panose="020B0600070205080204" pitchFamily="34" charset="-128"/>
              </a:rPr>
            </a:br>
            <a:br>
              <a:rPr lang="en-US" altLang="en-US" sz="6700" b="1" dirty="0">
                <a:latin typeface="Palatino Linotype" panose="02040502050505030304" pitchFamily="18" charset="0"/>
                <a:ea typeface="ＭＳ Ｐゴシック" panose="020B0600070205080204" pitchFamily="34" charset="-128"/>
              </a:rPr>
            </a:br>
            <a:r>
              <a:rPr lang="en-US" altLang="en-US" sz="6700" b="1" dirty="0">
                <a:latin typeface="Palatino Linotype" panose="02040502050505030304" pitchFamily="18" charset="0"/>
                <a:ea typeface="ＭＳ Ｐゴシック" panose="020B0600070205080204" pitchFamily="34" charset="-128"/>
              </a:rPr>
              <a:t>The supervision relationship</a:t>
            </a:r>
            <a:br>
              <a:rPr lang="en-US" altLang="en-US" b="1" dirty="0">
                <a:latin typeface="Palatino Linotype" panose="02040502050505030304" pitchFamily="18" charset="0"/>
                <a:ea typeface="ＭＳ Ｐゴシック" panose="020B0600070205080204" pitchFamily="34" charset="-128"/>
              </a:rPr>
            </a:br>
            <a:br>
              <a:rPr lang="en-US" altLang="en-US" b="1" dirty="0">
                <a:latin typeface="Palatino Linotype" panose="02040502050505030304" pitchFamily="18" charset="0"/>
                <a:ea typeface="ＭＳ Ｐゴシック" panose="020B0600070205080204" pitchFamily="34" charset="-128"/>
              </a:rPr>
            </a:br>
            <a:endParaRPr lang="en-US" sz="67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altLang="en-US" b="1" dirty="0">
                <a:latin typeface="Palatino Linotype" panose="02040502050505030304" pitchFamily="18" charset="0"/>
                <a:ea typeface="ＭＳ Ｐゴシック" panose="020B0600070205080204" pitchFamily="34" charset="-128"/>
              </a:rPr>
              <a:t>PPS802 Professional Supervision</a:t>
            </a:r>
            <a:br>
              <a:rPr lang="en-US" altLang="en-US" dirty="0">
                <a:latin typeface="Palatino Linotype" panose="02040502050505030304" pitchFamily="18" charset="0"/>
                <a:ea typeface="ＭＳ Ｐゴシック" panose="020B0600070205080204" pitchFamily="34" charset="-128"/>
              </a:rPr>
            </a:b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47AE-61A4-4CA9-8D05-7AB79397279A}"/>
              </a:ext>
            </a:extLst>
          </p:cNvPr>
          <p:cNvSpPr>
            <a:spLocks noGrp="1"/>
          </p:cNvSpPr>
          <p:nvPr>
            <p:ph type="title"/>
          </p:nvPr>
        </p:nvSpPr>
        <p:spPr/>
        <p:txBody>
          <a:bodyPr/>
          <a:lstStyle/>
          <a:p>
            <a:r>
              <a:rPr lang="en-NZ" dirty="0"/>
              <a:t>Engagement</a:t>
            </a:r>
          </a:p>
        </p:txBody>
      </p:sp>
      <p:sp>
        <p:nvSpPr>
          <p:cNvPr id="3" name="Content Placeholder 2">
            <a:extLst>
              <a:ext uri="{FF2B5EF4-FFF2-40B4-BE49-F238E27FC236}">
                <a16:creationId xmlns:a16="http://schemas.microsoft.com/office/drawing/2014/main" id="{4656CA0C-B4A0-4D13-9B3E-BB41F39CF75A}"/>
              </a:ext>
            </a:extLst>
          </p:cNvPr>
          <p:cNvSpPr>
            <a:spLocks noGrp="1"/>
          </p:cNvSpPr>
          <p:nvPr>
            <p:ph idx="1"/>
          </p:nvPr>
        </p:nvSpPr>
        <p:spPr/>
        <p:txBody>
          <a:bodyPr>
            <a:normAutofit lnSpcReduction="10000"/>
          </a:bodyPr>
          <a:lstStyle/>
          <a:p>
            <a:pPr marL="273050" indent="-273050"/>
            <a:r>
              <a:rPr lang="en-US" altLang="en-US" sz="2400" dirty="0">
                <a:latin typeface="+mj-lt"/>
                <a:ea typeface="ＭＳ Ｐゴシック" panose="020B0600070205080204" pitchFamily="34" charset="-128"/>
                <a:cs typeface="Narkisim" panose="020B0604020202020204" pitchFamily="34" charset="-79"/>
              </a:rPr>
              <a:t>Mandate does not necessarily lead to engagement.  Engagement occurs when there is a shared perception of and commitment towards supervision by both parties….</a:t>
            </a:r>
          </a:p>
          <a:p>
            <a:pPr marL="273050" indent="-273050"/>
            <a:endParaRPr lang="en-US" altLang="en-US" sz="2400" dirty="0">
              <a:latin typeface="+mj-lt"/>
              <a:ea typeface="ＭＳ Ｐゴシック" panose="020B0600070205080204" pitchFamily="34" charset="-128"/>
              <a:cs typeface="Narkisim" panose="020B0604020202020204" pitchFamily="34" charset="-79"/>
            </a:endParaRPr>
          </a:p>
          <a:p>
            <a:pPr marL="273050" indent="-273050"/>
            <a:r>
              <a:rPr lang="en-NZ" altLang="en-US" sz="2400" b="1" dirty="0">
                <a:latin typeface="+mj-lt"/>
                <a:ea typeface="Batang" panose="020B0503020000020004" pitchFamily="18" charset="-127"/>
                <a:cs typeface="Aparajita" panose="020B0502040204020203" pitchFamily="18" charset="0"/>
              </a:rPr>
              <a:t>What would you like to know about your supervisee? </a:t>
            </a:r>
          </a:p>
          <a:p>
            <a:pPr marL="273050" indent="-273050"/>
            <a:endParaRPr lang="en-NZ" altLang="en-US" sz="2400" b="1" dirty="0">
              <a:latin typeface="+mj-lt"/>
              <a:ea typeface="Batang" panose="020B0503020000020004" pitchFamily="18" charset="-127"/>
              <a:cs typeface="Aparajita" panose="020B0502040204020203" pitchFamily="18" charset="0"/>
            </a:endParaRPr>
          </a:p>
          <a:p>
            <a:pPr marL="273050" indent="-273050"/>
            <a:r>
              <a:rPr lang="en-NZ" altLang="en-US" sz="2400" b="1" dirty="0">
                <a:latin typeface="+mj-lt"/>
                <a:ea typeface="Batang" panose="020B0503020000020004" pitchFamily="18" charset="-127"/>
                <a:cs typeface="Aparajita" panose="020B0502040204020203" pitchFamily="18" charset="0"/>
              </a:rPr>
              <a:t>What would you like to know about your supervisor? </a:t>
            </a:r>
          </a:p>
          <a:p>
            <a:pPr marL="273050" indent="-273050"/>
            <a:endParaRPr lang="en-NZ" altLang="en-US" sz="2000" dirty="0">
              <a:latin typeface="Aparajita" panose="020B0502040204020203" pitchFamily="18" charset="0"/>
              <a:ea typeface="MS Gothic" panose="020B0609070205080204" pitchFamily="49" charset="-128"/>
              <a:cs typeface="Aparajita" panose="020B0502040204020203" pitchFamily="18" charset="0"/>
            </a:endParaRPr>
          </a:p>
          <a:p>
            <a:endParaRPr lang="en-NZ" dirty="0"/>
          </a:p>
        </p:txBody>
      </p:sp>
      <p:pic>
        <p:nvPicPr>
          <p:cNvPr id="5" name="Picture 4">
            <a:extLst>
              <a:ext uri="{FF2B5EF4-FFF2-40B4-BE49-F238E27FC236}">
                <a16:creationId xmlns:a16="http://schemas.microsoft.com/office/drawing/2014/main" id="{091EF9BE-C317-A5AF-B2D3-99FCA096D3D3}"/>
              </a:ext>
            </a:extLst>
          </p:cNvPr>
          <p:cNvPicPr>
            <a:picLocks noChangeAspect="1"/>
          </p:cNvPicPr>
          <p:nvPr/>
        </p:nvPicPr>
        <p:blipFill>
          <a:blip r:embed="rId2"/>
          <a:stretch>
            <a:fillRect/>
          </a:stretch>
        </p:blipFill>
        <p:spPr>
          <a:xfrm>
            <a:off x="9453562" y="3139439"/>
            <a:ext cx="2428875" cy="1188721"/>
          </a:xfrm>
          <a:prstGeom prst="rect">
            <a:avLst/>
          </a:prstGeom>
        </p:spPr>
      </p:pic>
      <p:pic>
        <p:nvPicPr>
          <p:cNvPr id="7" name="Picture 6">
            <a:extLst>
              <a:ext uri="{FF2B5EF4-FFF2-40B4-BE49-F238E27FC236}">
                <a16:creationId xmlns:a16="http://schemas.microsoft.com/office/drawing/2014/main" id="{C638518D-8E91-6E55-D99C-884772CF80C4}"/>
              </a:ext>
            </a:extLst>
          </p:cNvPr>
          <p:cNvPicPr>
            <a:picLocks noChangeAspect="1"/>
          </p:cNvPicPr>
          <p:nvPr/>
        </p:nvPicPr>
        <p:blipFill>
          <a:blip r:embed="rId3"/>
          <a:stretch>
            <a:fillRect/>
          </a:stretch>
        </p:blipFill>
        <p:spPr>
          <a:xfrm>
            <a:off x="9453561" y="4439602"/>
            <a:ext cx="2428875" cy="1188721"/>
          </a:xfrm>
          <a:prstGeom prst="rect">
            <a:avLst/>
          </a:prstGeom>
        </p:spPr>
      </p:pic>
    </p:spTree>
    <p:extLst>
      <p:ext uri="{BB962C8B-B14F-4D97-AF65-F5344CB8AC3E}">
        <p14:creationId xmlns:p14="http://schemas.microsoft.com/office/powerpoint/2010/main" val="128873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BBAB-A7B9-2CA2-6BF5-24C2BFE4BF9F}"/>
              </a:ext>
            </a:extLst>
          </p:cNvPr>
          <p:cNvSpPr>
            <a:spLocks noGrp="1"/>
          </p:cNvSpPr>
          <p:nvPr>
            <p:ph type="title"/>
          </p:nvPr>
        </p:nvSpPr>
        <p:spPr/>
        <p:txBody>
          <a:bodyPr>
            <a:normAutofit/>
          </a:bodyPr>
          <a:lstStyle/>
          <a:p>
            <a:r>
              <a:rPr lang="en-NZ" dirty="0"/>
              <a:t>Key Areas to explore at the engagement stage:</a:t>
            </a:r>
          </a:p>
        </p:txBody>
      </p:sp>
      <p:sp>
        <p:nvSpPr>
          <p:cNvPr id="3" name="Content Placeholder 2">
            <a:extLst>
              <a:ext uri="{FF2B5EF4-FFF2-40B4-BE49-F238E27FC236}">
                <a16:creationId xmlns:a16="http://schemas.microsoft.com/office/drawing/2014/main" id="{B98A5912-22A0-FFC9-A723-ED4BFC29BD98}"/>
              </a:ext>
            </a:extLst>
          </p:cNvPr>
          <p:cNvSpPr>
            <a:spLocks noGrp="1"/>
          </p:cNvSpPr>
          <p:nvPr>
            <p:ph idx="1"/>
          </p:nvPr>
        </p:nvSpPr>
        <p:spPr/>
        <p:txBody>
          <a:bodyPr>
            <a:normAutofit lnSpcReduction="10000"/>
          </a:bodyPr>
          <a:lstStyle/>
          <a:p>
            <a:r>
              <a:rPr lang="en-NZ" dirty="0"/>
              <a:t>What is your understanding of supervision?</a:t>
            </a:r>
          </a:p>
          <a:p>
            <a:r>
              <a:rPr lang="en-NZ" dirty="0"/>
              <a:t>Previous experiences of supervision – what worked, what did not?</a:t>
            </a:r>
          </a:p>
          <a:p>
            <a:r>
              <a:rPr lang="en-NZ" dirty="0"/>
              <a:t>Expectations regarding the handling of power and authority?</a:t>
            </a:r>
          </a:p>
          <a:p>
            <a:r>
              <a:rPr lang="en-NZ" dirty="0"/>
              <a:t>Learning styles</a:t>
            </a:r>
          </a:p>
          <a:p>
            <a:r>
              <a:rPr lang="en-NZ" dirty="0"/>
              <a:t>The approach each brings to the work?</a:t>
            </a:r>
          </a:p>
          <a:p>
            <a:pPr marL="0" indent="0">
              <a:buNone/>
            </a:pPr>
            <a:r>
              <a:rPr lang="en-NZ" dirty="0"/>
              <a:t>NB. This list includes areas for both the supervisor and supervisee to explore.</a:t>
            </a:r>
          </a:p>
          <a:p>
            <a:pPr marL="0" indent="0" algn="ctr">
              <a:buNone/>
            </a:pPr>
            <a:r>
              <a:rPr lang="en-NZ" sz="2800" dirty="0"/>
              <a:t>Supervision is a collaborative process</a:t>
            </a:r>
          </a:p>
          <a:p>
            <a:endParaRPr lang="en-NZ" dirty="0"/>
          </a:p>
        </p:txBody>
      </p:sp>
      <p:pic>
        <p:nvPicPr>
          <p:cNvPr id="5" name="Picture 4">
            <a:extLst>
              <a:ext uri="{FF2B5EF4-FFF2-40B4-BE49-F238E27FC236}">
                <a16:creationId xmlns:a16="http://schemas.microsoft.com/office/drawing/2014/main" id="{8A93BE7A-51B3-84F7-B79E-2D3D75AF93D0}"/>
              </a:ext>
            </a:extLst>
          </p:cNvPr>
          <p:cNvPicPr>
            <a:picLocks noChangeAspect="1"/>
          </p:cNvPicPr>
          <p:nvPr/>
        </p:nvPicPr>
        <p:blipFill>
          <a:blip r:embed="rId2"/>
          <a:stretch>
            <a:fillRect/>
          </a:stretch>
        </p:blipFill>
        <p:spPr>
          <a:xfrm>
            <a:off x="8585200" y="1900237"/>
            <a:ext cx="2469654" cy="2397443"/>
          </a:xfrm>
          <a:prstGeom prst="rect">
            <a:avLst/>
          </a:prstGeom>
        </p:spPr>
      </p:pic>
    </p:spTree>
    <p:extLst>
      <p:ext uri="{BB962C8B-B14F-4D97-AF65-F5344CB8AC3E}">
        <p14:creationId xmlns:p14="http://schemas.microsoft.com/office/powerpoint/2010/main" val="370013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A5F5-7AC7-43E8-B180-957C783F8959}"/>
              </a:ext>
            </a:extLst>
          </p:cNvPr>
          <p:cNvSpPr>
            <a:spLocks noGrp="1"/>
          </p:cNvSpPr>
          <p:nvPr>
            <p:ph type="title"/>
          </p:nvPr>
        </p:nvSpPr>
        <p:spPr/>
        <p:txBody>
          <a:bodyPr>
            <a:normAutofit/>
          </a:bodyPr>
          <a:lstStyle/>
          <a:p>
            <a:pPr algn="ctr"/>
            <a:r>
              <a:rPr lang="en-NZ" dirty="0"/>
              <a:t>Acknowledging Ambivalence and resistance</a:t>
            </a:r>
          </a:p>
        </p:txBody>
      </p:sp>
      <p:sp>
        <p:nvSpPr>
          <p:cNvPr id="3" name="Content Placeholder 2">
            <a:extLst>
              <a:ext uri="{FF2B5EF4-FFF2-40B4-BE49-F238E27FC236}">
                <a16:creationId xmlns:a16="http://schemas.microsoft.com/office/drawing/2014/main" id="{4F3F8B11-9881-4F89-A930-4112268B7CCC}"/>
              </a:ext>
            </a:extLst>
          </p:cNvPr>
          <p:cNvSpPr>
            <a:spLocks noGrp="1"/>
          </p:cNvSpPr>
          <p:nvPr>
            <p:ph idx="1"/>
          </p:nvPr>
        </p:nvSpPr>
        <p:spPr/>
        <p:txBody>
          <a:bodyPr>
            <a:normAutofit fontScale="25000" lnSpcReduction="20000"/>
          </a:bodyPr>
          <a:lstStyle/>
          <a:p>
            <a:pPr marL="273050" lvl="4" indent="-273050">
              <a:lnSpc>
                <a:spcPct val="100000"/>
              </a:lnSpc>
              <a:spcBef>
                <a:spcPts val="0"/>
              </a:spcBef>
              <a:buFont typeface="Arial" panose="020B0604020202020204" pitchFamily="34" charset="0"/>
              <a:buChar char="•"/>
            </a:pPr>
            <a:r>
              <a:rPr lang="en-US" altLang="en-US" sz="9600" dirty="0">
                <a:latin typeface="+mj-lt"/>
                <a:ea typeface="ＭＳ Ｐゴシック" panose="020B0600070205080204" pitchFamily="34" charset="-128"/>
                <a:cs typeface="Narkisim" panose="020B0604020202020204" pitchFamily="34" charset="-79"/>
              </a:rPr>
              <a:t>No matter how committed the supervisee is to supervision and to exploring practice, there will always be unforeseen barriers. Often these can trigger emotional responses to situations:</a:t>
            </a:r>
          </a:p>
          <a:p>
            <a:pPr marL="273050" lvl="4" indent="-273050">
              <a:lnSpc>
                <a:spcPct val="100000"/>
              </a:lnSpc>
              <a:spcBef>
                <a:spcPts val="0"/>
              </a:spcBef>
              <a:buFont typeface="Arial" panose="020B0604020202020204" pitchFamily="34" charset="0"/>
              <a:buChar char="•"/>
            </a:pPr>
            <a:endParaRPr lang="en-US" altLang="en-US" sz="2800" dirty="0">
              <a:latin typeface="+mj-lt"/>
              <a:ea typeface="ＭＳ Ｐゴシック" panose="020B0600070205080204" pitchFamily="34" charset="-128"/>
              <a:cs typeface="Narkisim" panose="020B0604020202020204" pitchFamily="34" charset="-79"/>
            </a:endParaRPr>
          </a:p>
          <a:p>
            <a:pPr marL="273050" lvl="4" indent="-273050">
              <a:lnSpc>
                <a:spcPct val="100000"/>
              </a:lnSpc>
              <a:spcBef>
                <a:spcPts val="0"/>
              </a:spcBef>
              <a:buFont typeface="Arial" panose="020B0604020202020204" pitchFamily="34" charset="0"/>
              <a:buChar char="•"/>
            </a:pPr>
            <a:endParaRPr lang="en-US" altLang="en-US" sz="2800" dirty="0">
              <a:latin typeface="+mj-lt"/>
              <a:ea typeface="ＭＳ Ｐゴシック" panose="020B0600070205080204" pitchFamily="34" charset="-128"/>
              <a:cs typeface="Narkisim" panose="020B0604020202020204" pitchFamily="34" charset="-79"/>
            </a:endParaRPr>
          </a:p>
          <a:p>
            <a:pPr marL="273050" lvl="4" indent="-273050">
              <a:lnSpc>
                <a:spcPct val="100000"/>
              </a:lnSpc>
              <a:spcBef>
                <a:spcPts val="0"/>
              </a:spcBef>
              <a:buFont typeface="Arial" panose="020B0604020202020204" pitchFamily="34" charset="0"/>
              <a:buChar char="•"/>
            </a:pPr>
            <a:endParaRPr lang="en-US" altLang="en-US" sz="2800" dirty="0">
              <a:latin typeface="+mj-lt"/>
              <a:ea typeface="ＭＳ Ｐゴシック" panose="020B0600070205080204" pitchFamily="34" charset="-128"/>
              <a:cs typeface="Narkisim" panose="020B0604020202020204" pitchFamily="34" charset="-79"/>
            </a:endParaRPr>
          </a:p>
          <a:p>
            <a:pPr marL="273050" lvl="4" indent="-273050">
              <a:lnSpc>
                <a:spcPct val="100000"/>
              </a:lnSpc>
              <a:spcBef>
                <a:spcPts val="0"/>
              </a:spcBef>
              <a:buFont typeface="Arial" panose="020B0604020202020204" pitchFamily="34" charset="0"/>
              <a:buChar char="•"/>
            </a:pPr>
            <a:endParaRPr lang="en-US" altLang="en-US" sz="2800" dirty="0">
              <a:latin typeface="+mj-lt"/>
              <a:ea typeface="ＭＳ Ｐゴシック" panose="020B0600070205080204" pitchFamily="34" charset="-128"/>
              <a:cs typeface="Narkisim" panose="020B0604020202020204" pitchFamily="34" charset="-79"/>
            </a:endParaRPr>
          </a:p>
          <a:p>
            <a:pPr marL="273050" lvl="4" indent="-273050">
              <a:lnSpc>
                <a:spcPct val="100000"/>
              </a:lnSpc>
              <a:spcBef>
                <a:spcPts val="0"/>
              </a:spcBef>
              <a:buFont typeface="Arial" panose="020B0604020202020204" pitchFamily="34" charset="0"/>
              <a:buChar char="•"/>
            </a:pPr>
            <a:endParaRPr lang="en-US" altLang="en-US" sz="2800" dirty="0">
              <a:latin typeface="+mj-lt"/>
              <a:ea typeface="ＭＳ Ｐゴシック" panose="020B0600070205080204" pitchFamily="34" charset="-128"/>
              <a:cs typeface="Narkisim" panose="020B0604020202020204" pitchFamily="34" charset="-79"/>
            </a:endParaRPr>
          </a:p>
          <a:p>
            <a:pPr marL="273050" lvl="4" indent="-273050">
              <a:lnSpc>
                <a:spcPct val="100000"/>
              </a:lnSpc>
              <a:spcBef>
                <a:spcPts val="0"/>
              </a:spcBef>
              <a:buFont typeface="Arial" panose="020B0604020202020204" pitchFamily="34" charset="0"/>
              <a:buChar char="•"/>
            </a:pPr>
            <a:endParaRPr lang="en-US" altLang="en-US" sz="5000" dirty="0">
              <a:latin typeface="+mj-lt"/>
              <a:ea typeface="ＭＳ Ｐゴシック" panose="020B0600070205080204" pitchFamily="34" charset="-128"/>
              <a:cs typeface="Narkisim" panose="020B0604020202020204" pitchFamily="34" charset="-79"/>
            </a:endParaRPr>
          </a:p>
          <a:p>
            <a:pPr marL="273050" lvl="4" indent="-273050">
              <a:lnSpc>
                <a:spcPct val="100000"/>
              </a:lnSpc>
              <a:spcBef>
                <a:spcPts val="0"/>
              </a:spcBef>
              <a:buFont typeface="Arial" panose="020B0604020202020204" pitchFamily="34" charset="0"/>
              <a:buChar char="•"/>
            </a:pPr>
            <a:r>
              <a:rPr lang="en-US" altLang="en-US" sz="9600" dirty="0">
                <a:latin typeface="+mj-lt"/>
                <a:ea typeface="ＭＳ Ｐゴシック" panose="020B0600070205080204" pitchFamily="34" charset="-128"/>
                <a:cs typeface="Narkisim" panose="020B0604020202020204" pitchFamily="34" charset="-79"/>
              </a:rPr>
              <a:t>Personal impacts of cases/patients causing sadness, despair or fear</a:t>
            </a:r>
          </a:p>
          <a:p>
            <a:pPr marL="273050" lvl="4" indent="-273050">
              <a:lnSpc>
                <a:spcPct val="100000"/>
              </a:lnSpc>
              <a:spcBef>
                <a:spcPts val="0"/>
              </a:spcBef>
              <a:buFont typeface="Arial" panose="020B0604020202020204" pitchFamily="34" charset="0"/>
              <a:buChar char="•"/>
            </a:pPr>
            <a:r>
              <a:rPr lang="en-US" altLang="en-US" sz="9600" dirty="0">
                <a:latin typeface="+mj-lt"/>
                <a:ea typeface="ＭＳ Ｐゴシック" panose="020B0600070205080204" pitchFamily="34" charset="-128"/>
                <a:cs typeface="Narkisim" panose="020B0604020202020204" pitchFamily="34" charset="-79"/>
              </a:rPr>
              <a:t>Moral dilemmas – intolerance to behaviors</a:t>
            </a:r>
          </a:p>
          <a:p>
            <a:pPr marL="273050" lvl="4" indent="-273050">
              <a:lnSpc>
                <a:spcPct val="100000"/>
              </a:lnSpc>
              <a:spcBef>
                <a:spcPts val="0"/>
              </a:spcBef>
              <a:buFont typeface="Arial" panose="020B0604020202020204" pitchFamily="34" charset="0"/>
              <a:buChar char="•"/>
            </a:pPr>
            <a:r>
              <a:rPr lang="en-US" altLang="en-US" sz="9600" dirty="0">
                <a:latin typeface="+mj-lt"/>
                <a:ea typeface="ＭＳ Ｐゴシック" panose="020B0600070205080204" pitchFamily="34" charset="-128"/>
                <a:cs typeface="Narkisim" panose="020B0604020202020204" pitchFamily="34" charset="-79"/>
              </a:rPr>
              <a:t>Lack of time and resources</a:t>
            </a:r>
          </a:p>
          <a:p>
            <a:pPr marL="273050" lvl="4" indent="-273050">
              <a:lnSpc>
                <a:spcPct val="100000"/>
              </a:lnSpc>
              <a:spcBef>
                <a:spcPts val="0"/>
              </a:spcBef>
              <a:buFont typeface="Arial" panose="020B0604020202020204" pitchFamily="34" charset="0"/>
              <a:buChar char="•"/>
            </a:pPr>
            <a:r>
              <a:rPr lang="en-US" altLang="en-US" sz="9600" dirty="0">
                <a:latin typeface="+mj-lt"/>
                <a:ea typeface="ＭＳ Ｐゴシック" panose="020B0600070205080204" pitchFamily="34" charset="-128"/>
                <a:cs typeface="Narkisim" panose="020B0604020202020204" pitchFamily="34" charset="-79"/>
              </a:rPr>
              <a:t>Mismatch between expectations of the job and realities</a:t>
            </a:r>
          </a:p>
          <a:p>
            <a:pPr marL="273050" lvl="4" indent="-273050">
              <a:lnSpc>
                <a:spcPct val="100000"/>
              </a:lnSpc>
              <a:spcBef>
                <a:spcPts val="0"/>
              </a:spcBef>
              <a:buFont typeface="Arial" panose="020B0604020202020204" pitchFamily="34" charset="0"/>
              <a:buChar char="•"/>
            </a:pPr>
            <a:r>
              <a:rPr lang="en-US" altLang="en-US" sz="9600" dirty="0">
                <a:latin typeface="+mj-lt"/>
                <a:ea typeface="ＭＳ Ｐゴシック" panose="020B0600070205080204" pitchFamily="34" charset="-128"/>
                <a:cs typeface="Narkisim" panose="020B0604020202020204" pitchFamily="34" charset="-79"/>
              </a:rPr>
              <a:t>Quality of current supervisory experiences with previous negative ones</a:t>
            </a:r>
          </a:p>
          <a:p>
            <a:pPr marL="0" lvl="4" indent="0">
              <a:lnSpc>
                <a:spcPct val="100000"/>
              </a:lnSpc>
              <a:spcBef>
                <a:spcPts val="0"/>
              </a:spcBef>
              <a:buNone/>
            </a:pPr>
            <a:r>
              <a:rPr lang="en-US" altLang="en-US" sz="2800" dirty="0">
                <a:latin typeface="+mj-lt"/>
                <a:ea typeface="ＭＳ Ｐゴシック" panose="020B0600070205080204" pitchFamily="34" charset="-128"/>
                <a:cs typeface="Narkisim" panose="020B0604020202020204" pitchFamily="34" charset="-79"/>
              </a:rPr>
              <a:t> 									</a:t>
            </a:r>
            <a:r>
              <a:rPr lang="en-US" altLang="en-US" sz="4800" dirty="0">
                <a:latin typeface="+mj-lt"/>
                <a:ea typeface="ＭＳ Ｐゴシック" panose="020B0600070205080204" pitchFamily="34" charset="-128"/>
                <a:cs typeface="Narkisim" panose="020B0604020202020204" pitchFamily="34" charset="-79"/>
              </a:rPr>
              <a:t>(Morrison, 2005)</a:t>
            </a:r>
          </a:p>
          <a:p>
            <a:pPr marL="0" lvl="4" indent="0">
              <a:lnSpc>
                <a:spcPct val="100000"/>
              </a:lnSpc>
              <a:spcBef>
                <a:spcPts val="0"/>
              </a:spcBef>
              <a:buNone/>
            </a:pPr>
            <a:r>
              <a:rPr lang="en-US" altLang="en-US" sz="2800" dirty="0">
                <a:latin typeface="+mj-lt"/>
                <a:ea typeface="ＭＳ Ｐゴシック" panose="020B0600070205080204" pitchFamily="34" charset="-128"/>
                <a:cs typeface="Narkisim" panose="020B0604020202020204" pitchFamily="34" charset="-79"/>
              </a:rPr>
              <a:t>							</a:t>
            </a:r>
          </a:p>
          <a:p>
            <a:pPr marL="273050" lvl="4" indent="-273050">
              <a:lnSpc>
                <a:spcPct val="100000"/>
              </a:lnSpc>
              <a:spcBef>
                <a:spcPts val="0"/>
              </a:spcBef>
              <a:buFont typeface="Arial" panose="020B0604020202020204" pitchFamily="34" charset="0"/>
              <a:buChar char="•"/>
            </a:pPr>
            <a:endParaRPr lang="en-US" altLang="en-US" sz="2800" dirty="0">
              <a:latin typeface="+mj-lt"/>
              <a:ea typeface="ＭＳ Ｐゴシック" panose="020B0600070205080204" pitchFamily="34" charset="-128"/>
              <a:cs typeface="Narkisim" panose="020B0604020202020204" pitchFamily="34" charset="-79"/>
            </a:endParaRPr>
          </a:p>
          <a:p>
            <a:pPr marL="0" lvl="4" indent="0">
              <a:lnSpc>
                <a:spcPct val="100000"/>
              </a:lnSpc>
              <a:spcBef>
                <a:spcPts val="0"/>
              </a:spcBef>
              <a:buNone/>
            </a:pPr>
            <a:endParaRPr lang="en-US" altLang="en-US" sz="2800" dirty="0">
              <a:latin typeface="+mj-lt"/>
              <a:ea typeface="ＭＳ Ｐゴシック" panose="020B0600070205080204" pitchFamily="34" charset="-128"/>
              <a:cs typeface="Narkisim" panose="020B0604020202020204" pitchFamily="34" charset="-79"/>
            </a:endParaRPr>
          </a:p>
          <a:p>
            <a:pPr marL="0" lvl="4" indent="0">
              <a:lnSpc>
                <a:spcPct val="100000"/>
              </a:lnSpc>
              <a:spcBef>
                <a:spcPts val="0"/>
              </a:spcBef>
              <a:buNone/>
            </a:pPr>
            <a:r>
              <a:rPr lang="en-US" altLang="en-US" sz="2800" dirty="0">
                <a:latin typeface="+mj-lt"/>
                <a:ea typeface="ＭＳ Ｐゴシック" panose="020B0600070205080204" pitchFamily="34" charset="-128"/>
                <a:cs typeface="Narkisim" panose="020B0604020202020204" pitchFamily="34" charset="-79"/>
              </a:rPr>
              <a:t>								</a:t>
            </a:r>
            <a:r>
              <a:rPr lang="en-US" altLang="en-US" b="1" i="1" dirty="0">
                <a:latin typeface="+mj-lt"/>
                <a:ea typeface="Batang" panose="020B0503020000020004" pitchFamily="18" charset="-127"/>
                <a:cs typeface="Narkisim" panose="020B0604020202020204" pitchFamily="34" charset="-79"/>
              </a:rPr>
              <a:t>							</a:t>
            </a:r>
            <a:r>
              <a:rPr lang="en-US" altLang="en-US" i="1" dirty="0">
                <a:latin typeface="+mj-lt"/>
                <a:ea typeface="Batang" panose="020B0503020000020004" pitchFamily="18" charset="-127"/>
                <a:cs typeface="Narkisim" panose="020B0604020202020204" pitchFamily="34" charset="-79"/>
              </a:rPr>
              <a:t>	</a:t>
            </a:r>
            <a:r>
              <a:rPr lang="en-US" altLang="en-US" sz="1600" i="1" dirty="0">
                <a:latin typeface="+mj-lt"/>
                <a:ea typeface="ＭＳ Ｐゴシック" panose="020B0600070205080204" pitchFamily="34" charset="-128"/>
                <a:cs typeface="Narkisim" panose="020B0604020202020204" pitchFamily="34" charset="-79"/>
              </a:rPr>
              <a:t>		</a:t>
            </a:r>
            <a:endParaRPr lang="en-US" altLang="en-US" dirty="0">
              <a:latin typeface="+mj-lt"/>
              <a:ea typeface="ＭＳ Ｐゴシック" panose="020B0600070205080204" pitchFamily="34" charset="-128"/>
              <a:cs typeface="Narkisim" panose="020B0604020202020204" pitchFamily="34" charset="-79"/>
            </a:endParaRPr>
          </a:p>
          <a:p>
            <a:endParaRPr lang="en-NZ" dirty="0">
              <a:latin typeface="+mj-lt"/>
            </a:endParaRPr>
          </a:p>
        </p:txBody>
      </p:sp>
    </p:spTree>
    <p:extLst>
      <p:ext uri="{BB962C8B-B14F-4D97-AF65-F5344CB8AC3E}">
        <p14:creationId xmlns:p14="http://schemas.microsoft.com/office/powerpoint/2010/main" val="288453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8950-6B75-4396-8448-7AC40A216352}"/>
              </a:ext>
            </a:extLst>
          </p:cNvPr>
          <p:cNvSpPr>
            <a:spLocks noGrp="1"/>
          </p:cNvSpPr>
          <p:nvPr>
            <p:ph type="title"/>
          </p:nvPr>
        </p:nvSpPr>
        <p:spPr/>
        <p:txBody>
          <a:bodyPr/>
          <a:lstStyle/>
          <a:p>
            <a:pPr algn="ctr"/>
            <a:r>
              <a:rPr lang="en-NZ" dirty="0"/>
              <a:t>Contracting</a:t>
            </a:r>
          </a:p>
        </p:txBody>
      </p:sp>
      <p:sp>
        <p:nvSpPr>
          <p:cNvPr id="3" name="Content Placeholder 2">
            <a:extLst>
              <a:ext uri="{FF2B5EF4-FFF2-40B4-BE49-F238E27FC236}">
                <a16:creationId xmlns:a16="http://schemas.microsoft.com/office/drawing/2014/main" id="{5C773216-4761-4C97-B963-DEADD00A7D88}"/>
              </a:ext>
            </a:extLst>
          </p:cNvPr>
          <p:cNvSpPr>
            <a:spLocks noGrp="1"/>
          </p:cNvSpPr>
          <p:nvPr>
            <p:ph idx="1"/>
          </p:nvPr>
        </p:nvSpPr>
        <p:spPr/>
        <p:txBody>
          <a:bodyPr/>
          <a:lstStyle/>
          <a:p>
            <a:pPr>
              <a:lnSpc>
                <a:spcPct val="90000"/>
              </a:lnSpc>
            </a:pPr>
            <a:r>
              <a:rPr lang="en-NZ" altLang="en-US" dirty="0">
                <a:latin typeface="+mj-lt"/>
                <a:ea typeface="ＭＳ Ｐゴシック" panose="020B0600070205080204" pitchFamily="34" charset="-128"/>
                <a:cs typeface="Narkisim" panose="020B0604020202020204" pitchFamily="34" charset="-79"/>
              </a:rPr>
              <a:t>The supervision contract, is generally agreed, underpins and defines the parameters of any supervision arrangement and provides a structure for the relationship								(Davys &amp; Beddoe, 2021)</a:t>
            </a:r>
          </a:p>
          <a:p>
            <a:endParaRPr lang="en-US" altLang="en-US" b="1" dirty="0">
              <a:latin typeface="+mj-lt"/>
              <a:ea typeface="ＭＳ Ｐゴシック" panose="020B0600070205080204" pitchFamily="34" charset="-128"/>
              <a:cs typeface="Narkisim" panose="020B0604020202020204" pitchFamily="34" charset="-79"/>
            </a:endParaRPr>
          </a:p>
          <a:p>
            <a:r>
              <a:rPr lang="en-US" altLang="en-US" dirty="0">
                <a:latin typeface="+mj-lt"/>
                <a:ea typeface="ＭＳ Ｐゴシック" panose="020B0600070205080204" pitchFamily="34" charset="-128"/>
                <a:cs typeface="Narkisim" panose="020B0604020202020204" pitchFamily="34" charset="-79"/>
              </a:rPr>
              <a:t>A means of making explicit the aims of the parties to work towards agreed goals in agreed ways.   </a:t>
            </a:r>
            <a:r>
              <a:rPr lang="en-US" altLang="en-US" b="1" i="1" dirty="0">
                <a:latin typeface="+mj-lt"/>
                <a:ea typeface="ＭＳ Ｐゴシック" panose="020B0600070205080204" pitchFamily="34" charset="-128"/>
                <a:cs typeface="Narkisim" panose="020B0604020202020204" pitchFamily="34" charset="-79"/>
              </a:rPr>
              <a:t>							</a:t>
            </a:r>
            <a:r>
              <a:rPr lang="en-US" altLang="en-US" dirty="0">
                <a:latin typeface="+mj-lt"/>
                <a:ea typeface="ＭＳ Ｐゴシック" panose="020B0600070205080204" pitchFamily="34" charset="-128"/>
                <a:cs typeface="Narkisim" panose="020B0604020202020204" pitchFamily="34" charset="-79"/>
              </a:rPr>
              <a:t>(Morrison, 2005)</a:t>
            </a:r>
          </a:p>
          <a:p>
            <a:endParaRPr lang="en-US" altLang="en-US" sz="1800">
              <a:latin typeface="+mj-lt"/>
              <a:ea typeface="ＭＳ Ｐゴシック" panose="020B0600070205080204" pitchFamily="34" charset="-128"/>
              <a:cs typeface="Narkisim" panose="020B0604020202020204" pitchFamily="34" charset="-79"/>
            </a:endParaRPr>
          </a:p>
          <a:p>
            <a:endParaRPr lang="en-US" altLang="en-US" sz="1800" dirty="0">
              <a:latin typeface="+mj-lt"/>
              <a:ea typeface="ＭＳ Ｐゴシック" panose="020B0600070205080204" pitchFamily="34" charset="-128"/>
              <a:cs typeface="Narkisim" panose="020B0604020202020204" pitchFamily="34" charset="-79"/>
            </a:endParaRPr>
          </a:p>
          <a:p>
            <a:endParaRPr lang="en-US" altLang="en-US" sz="1800" dirty="0">
              <a:latin typeface="+mj-lt"/>
              <a:ea typeface="ＭＳ Ｐゴシック" panose="020B0600070205080204" pitchFamily="34" charset="-128"/>
              <a:cs typeface="Narkisim" panose="020B0604020202020204" pitchFamily="34" charset="-79"/>
            </a:endParaRPr>
          </a:p>
          <a:p>
            <a:endParaRPr lang="en-NZ" dirty="0"/>
          </a:p>
        </p:txBody>
      </p:sp>
    </p:spTree>
    <p:extLst>
      <p:ext uri="{BB962C8B-B14F-4D97-AF65-F5344CB8AC3E}">
        <p14:creationId xmlns:p14="http://schemas.microsoft.com/office/powerpoint/2010/main" val="2146212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D5E72-72A0-47AA-977D-B85EB5BB9562}"/>
              </a:ext>
            </a:extLst>
          </p:cNvPr>
          <p:cNvSpPr>
            <a:spLocks noGrp="1"/>
          </p:cNvSpPr>
          <p:nvPr>
            <p:ph type="title"/>
          </p:nvPr>
        </p:nvSpPr>
        <p:spPr/>
        <p:txBody>
          <a:bodyPr/>
          <a:lstStyle/>
          <a:p>
            <a:r>
              <a:rPr lang="en-NZ" dirty="0"/>
              <a:t>Contracting continued….</a:t>
            </a:r>
          </a:p>
        </p:txBody>
      </p:sp>
      <p:sp>
        <p:nvSpPr>
          <p:cNvPr id="3" name="Content Placeholder 2">
            <a:extLst>
              <a:ext uri="{FF2B5EF4-FFF2-40B4-BE49-F238E27FC236}">
                <a16:creationId xmlns:a16="http://schemas.microsoft.com/office/drawing/2014/main" id="{3FD87805-11B9-443B-85F3-10B60C029702}"/>
              </a:ext>
            </a:extLst>
          </p:cNvPr>
          <p:cNvSpPr>
            <a:spLocks noGrp="1"/>
          </p:cNvSpPr>
          <p:nvPr>
            <p:ph idx="1"/>
          </p:nvPr>
        </p:nvSpPr>
        <p:spPr/>
        <p:txBody>
          <a:bodyPr>
            <a:normAutofit fontScale="25000" lnSpcReduction="20000"/>
          </a:bodyPr>
          <a:lstStyle/>
          <a:p>
            <a:pPr marL="273050" indent="-273050">
              <a:buNone/>
            </a:pPr>
            <a:r>
              <a:rPr lang="en-US" altLang="en-US" sz="6400" dirty="0">
                <a:latin typeface="+mj-lt"/>
                <a:ea typeface="Batang" panose="020B0503020000020004" pitchFamily="18" charset="-127"/>
              </a:rPr>
              <a:t>What do we need to make explicit and agree on both verbally and written?</a:t>
            </a:r>
          </a:p>
          <a:p>
            <a:r>
              <a:rPr lang="en-US" altLang="en-US" sz="6400" dirty="0">
                <a:latin typeface="+mj-lt"/>
                <a:ea typeface="Batang" panose="020B0503020000020004" pitchFamily="18" charset="-127"/>
              </a:rPr>
              <a:t> Agency policy with template for consistency</a:t>
            </a:r>
          </a:p>
          <a:p>
            <a:r>
              <a:rPr lang="en-US" altLang="en-US" sz="6400" dirty="0">
                <a:latin typeface="+mj-lt"/>
                <a:ea typeface="Batang" panose="020B0503020000020004" pitchFamily="18" charset="-127"/>
              </a:rPr>
              <a:t>Personally developed					</a:t>
            </a:r>
          </a:p>
          <a:p>
            <a:r>
              <a:rPr lang="en-US" altLang="en-US" sz="6400" dirty="0">
                <a:latin typeface="+mj-lt"/>
                <a:ea typeface="Batang" panose="020B0503020000020004" pitchFamily="18" charset="-127"/>
              </a:rPr>
              <a:t>Rule of thumb:</a:t>
            </a:r>
          </a:p>
          <a:p>
            <a:pPr marL="0" indent="0">
              <a:buNone/>
            </a:pPr>
            <a:r>
              <a:rPr lang="en-US" altLang="en-US" sz="6400" dirty="0">
                <a:latin typeface="+mj-lt"/>
                <a:ea typeface="Batang" panose="020B0503020000020004" pitchFamily="18" charset="-127"/>
              </a:rPr>
              <a:t>	1.   Has been negotiated</a:t>
            </a:r>
          </a:p>
          <a:p>
            <a:pPr marL="0" indent="0">
              <a:buNone/>
            </a:pPr>
            <a:r>
              <a:rPr lang="en-US" altLang="en-US" sz="6400" dirty="0">
                <a:latin typeface="+mj-lt"/>
                <a:ea typeface="Batang" panose="020B0503020000020004" pitchFamily="18" charset="-127"/>
              </a:rPr>
              <a:t>	2.   Addresses issues and how they will be managed</a:t>
            </a:r>
          </a:p>
          <a:p>
            <a:pPr marL="0" indent="0">
              <a:buNone/>
            </a:pPr>
            <a:r>
              <a:rPr lang="en-US" altLang="en-US" sz="6400" dirty="0">
                <a:latin typeface="+mj-lt"/>
                <a:ea typeface="Batang" panose="020B0503020000020004" pitchFamily="18" charset="-127"/>
              </a:rPr>
              <a:t>	3.   Is co-signed and dated</a:t>
            </a:r>
          </a:p>
          <a:p>
            <a:pPr marL="0" indent="0">
              <a:buNone/>
            </a:pPr>
            <a:r>
              <a:rPr lang="en-US" altLang="en-US" sz="6400" dirty="0">
                <a:latin typeface="+mj-lt"/>
                <a:ea typeface="Batang" panose="020B0503020000020004" pitchFamily="18" charset="-127"/>
              </a:rPr>
              <a:t>	4.   Is copied for both supervisor and supervisee</a:t>
            </a:r>
          </a:p>
          <a:p>
            <a:pPr marL="0" indent="0">
              <a:buNone/>
            </a:pPr>
            <a:r>
              <a:rPr lang="en-US" altLang="en-US" sz="6400" dirty="0">
                <a:latin typeface="+mj-lt"/>
                <a:ea typeface="Batang" panose="020B0503020000020004" pitchFamily="18" charset="-127"/>
              </a:rPr>
              <a:t>	5.   Is reviewed at least annually</a:t>
            </a:r>
          </a:p>
          <a:p>
            <a:pPr marL="0" indent="0">
              <a:buNone/>
            </a:pPr>
            <a:r>
              <a:rPr lang="en-US" altLang="en-US" sz="1800" dirty="0">
                <a:latin typeface="+mj-lt"/>
                <a:ea typeface="Batang" panose="020B0503020000020004" pitchFamily="18" charset="-127"/>
              </a:rPr>
              <a:t>		  </a:t>
            </a:r>
          </a:p>
          <a:p>
            <a:pPr marL="273050" indent="-273050">
              <a:buNone/>
            </a:pPr>
            <a:endParaRPr lang="en-US" altLang="en-US" sz="1800" b="1" dirty="0">
              <a:latin typeface="+mj-lt"/>
              <a:ea typeface="Batang" panose="020B0503020000020004" pitchFamily="18" charset="-127"/>
            </a:endParaRPr>
          </a:p>
          <a:p>
            <a:pPr marL="273050" indent="-273050">
              <a:buNone/>
            </a:pPr>
            <a:endParaRPr lang="en-US" altLang="en-US" sz="1800" dirty="0">
              <a:latin typeface="+mj-lt"/>
              <a:ea typeface="Batang" panose="020B0503020000020004" pitchFamily="18" charset="-127"/>
            </a:endParaRPr>
          </a:p>
          <a:p>
            <a:pPr marL="273050" indent="-273050">
              <a:buNone/>
            </a:pPr>
            <a:r>
              <a:rPr lang="en-US" altLang="en-US" sz="1800" dirty="0">
                <a:latin typeface="+mj-lt"/>
                <a:ea typeface="Batang" panose="020B0503020000020004" pitchFamily="18" charset="-127"/>
              </a:rPr>
              <a:t>    </a:t>
            </a:r>
            <a:endParaRPr lang="en-NZ" dirty="0"/>
          </a:p>
        </p:txBody>
      </p:sp>
      <p:pic>
        <p:nvPicPr>
          <p:cNvPr id="5" name="Picture 4">
            <a:extLst>
              <a:ext uri="{FF2B5EF4-FFF2-40B4-BE49-F238E27FC236}">
                <a16:creationId xmlns:a16="http://schemas.microsoft.com/office/drawing/2014/main" id="{B21EA61E-2F7A-B173-66B2-34FBADA7FACF}"/>
              </a:ext>
            </a:extLst>
          </p:cNvPr>
          <p:cNvPicPr>
            <a:picLocks noChangeAspect="1"/>
          </p:cNvPicPr>
          <p:nvPr/>
        </p:nvPicPr>
        <p:blipFill>
          <a:blip r:embed="rId2"/>
          <a:stretch>
            <a:fillRect/>
          </a:stretch>
        </p:blipFill>
        <p:spPr>
          <a:xfrm>
            <a:off x="7349629" y="2450286"/>
            <a:ext cx="3705225" cy="2581503"/>
          </a:xfrm>
          <a:prstGeom prst="rect">
            <a:avLst/>
          </a:prstGeom>
        </p:spPr>
      </p:pic>
    </p:spTree>
    <p:extLst>
      <p:ext uri="{BB962C8B-B14F-4D97-AF65-F5344CB8AC3E}">
        <p14:creationId xmlns:p14="http://schemas.microsoft.com/office/powerpoint/2010/main" val="736933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2315D-493E-4A3D-BE1F-C87259E75386}"/>
              </a:ext>
            </a:extLst>
          </p:cNvPr>
          <p:cNvSpPr>
            <a:spLocks noGrp="1"/>
          </p:cNvSpPr>
          <p:nvPr>
            <p:ph type="title"/>
          </p:nvPr>
        </p:nvSpPr>
        <p:spPr/>
        <p:txBody>
          <a:bodyPr/>
          <a:lstStyle/>
          <a:p>
            <a:pPr algn="ctr"/>
            <a:r>
              <a:rPr lang="en-NZ" dirty="0"/>
              <a:t>References</a:t>
            </a:r>
          </a:p>
        </p:txBody>
      </p:sp>
      <p:sp>
        <p:nvSpPr>
          <p:cNvPr id="3" name="Content Placeholder 2">
            <a:extLst>
              <a:ext uri="{FF2B5EF4-FFF2-40B4-BE49-F238E27FC236}">
                <a16:creationId xmlns:a16="http://schemas.microsoft.com/office/drawing/2014/main" id="{4DAD2D3A-7334-4C26-A540-899395A0559C}"/>
              </a:ext>
            </a:extLst>
          </p:cNvPr>
          <p:cNvSpPr>
            <a:spLocks noGrp="1"/>
          </p:cNvSpPr>
          <p:nvPr>
            <p:ph idx="1"/>
          </p:nvPr>
        </p:nvSpPr>
        <p:spPr/>
        <p:txBody>
          <a:bodyPr>
            <a:normAutofit lnSpcReduction="10000"/>
          </a:bodyPr>
          <a:lstStyle/>
          <a:p>
            <a:r>
              <a:rPr lang="en-US" altLang="en-US" sz="1200" b="1" dirty="0">
                <a:latin typeface="+mj-lt"/>
                <a:ea typeface="ＭＳ Ｐゴシック" panose="020B0600070205080204" pitchFamily="34" charset="-128"/>
                <a:cs typeface="Narkisim" panose="020B0604020202020204" pitchFamily="34" charset="-79"/>
              </a:rPr>
              <a:t>Adamson, C. (2011). Supervision is not politically innocent. </a:t>
            </a:r>
            <a:r>
              <a:rPr lang="en-US" altLang="en-US" sz="1200" b="1" i="1" dirty="0">
                <a:latin typeface="+mj-lt"/>
                <a:ea typeface="ＭＳ Ｐゴシック" panose="020B0600070205080204" pitchFamily="34" charset="-128"/>
                <a:cs typeface="Narkisim" panose="020B0604020202020204" pitchFamily="34" charset="-79"/>
              </a:rPr>
              <a:t>Australian Social Work, </a:t>
            </a:r>
            <a:r>
              <a:rPr lang="en-US" altLang="en-US" sz="1200" b="1" dirty="0">
                <a:latin typeface="+mj-lt"/>
                <a:ea typeface="ＭＳ Ｐゴシック" panose="020B0600070205080204" pitchFamily="34" charset="-128"/>
                <a:cs typeface="Narkisim" panose="020B0604020202020204" pitchFamily="34" charset="-79"/>
              </a:rPr>
              <a:t>65(2), p. 185-196.</a:t>
            </a:r>
          </a:p>
          <a:p>
            <a:endParaRPr lang="en-US" altLang="en-US" sz="1200" b="1" dirty="0">
              <a:latin typeface="+mj-lt"/>
              <a:ea typeface="ＭＳ Ｐゴシック" panose="020B0600070205080204" pitchFamily="34" charset="-128"/>
              <a:cs typeface="Narkisim" panose="020B0604020202020204" pitchFamily="34" charset="-79"/>
            </a:endParaRPr>
          </a:p>
          <a:p>
            <a:r>
              <a:rPr lang="en-US" altLang="en-US" sz="1200" b="1" dirty="0">
                <a:latin typeface="+mj-lt"/>
                <a:ea typeface="ＭＳ Ｐゴシック" panose="020B0600070205080204" pitchFamily="34" charset="-128"/>
                <a:cs typeface="Narkisim" panose="020B0604020202020204" pitchFamily="34" charset="-79"/>
              </a:rPr>
              <a:t>Carroll, M. (2010). Supervision: Critical Reflection for transformational learning, part 2. </a:t>
            </a:r>
            <a:r>
              <a:rPr lang="en-US" altLang="en-US" sz="1200" b="1" i="1" dirty="0">
                <a:latin typeface="+mj-lt"/>
                <a:ea typeface="ＭＳ Ｐゴシック" panose="020B0600070205080204" pitchFamily="34" charset="-128"/>
                <a:cs typeface="Narkisim" panose="020B0604020202020204" pitchFamily="34" charset="-79"/>
              </a:rPr>
              <a:t>The Clinical Supervisor, 26(1</a:t>
            </a:r>
            <a:r>
              <a:rPr lang="en-US" altLang="en-US" sz="1200" b="1" dirty="0">
                <a:latin typeface="+mj-lt"/>
                <a:ea typeface="ＭＳ Ｐゴシック" panose="020B0600070205080204" pitchFamily="34" charset="-128"/>
                <a:cs typeface="Narkisim" panose="020B0604020202020204" pitchFamily="34" charset="-79"/>
              </a:rPr>
              <a:t>), 1-19.</a:t>
            </a:r>
          </a:p>
          <a:p>
            <a:r>
              <a:rPr lang="en-US" altLang="en-US" sz="1200" b="1" dirty="0">
                <a:latin typeface="+mj-lt"/>
                <a:ea typeface="ＭＳ Ｐゴシック" panose="020B0600070205080204" pitchFamily="34" charset="-128"/>
                <a:cs typeface="Narkisim" panose="020B0604020202020204" pitchFamily="34" charset="-79"/>
              </a:rPr>
              <a:t>Davys, A. (2007) Active participation in supervision: A supervisee’s guide.  In </a:t>
            </a:r>
            <a:r>
              <a:rPr lang="en-US" altLang="en-US" sz="1200" b="1" dirty="0" err="1">
                <a:latin typeface="+mj-lt"/>
                <a:ea typeface="ＭＳ Ｐゴシック" panose="020B0600070205080204" pitchFamily="34" charset="-128"/>
                <a:cs typeface="Narkisim" panose="020B0604020202020204" pitchFamily="34" charset="-79"/>
              </a:rPr>
              <a:t>Wepa</a:t>
            </a:r>
            <a:r>
              <a:rPr lang="en-US" altLang="en-US" sz="1200" b="1" dirty="0">
                <a:latin typeface="+mj-lt"/>
                <a:ea typeface="ＭＳ Ｐゴシック" panose="020B0600070205080204" pitchFamily="34" charset="-128"/>
                <a:cs typeface="Narkisim" panose="020B0604020202020204" pitchFamily="34" charset="-79"/>
              </a:rPr>
              <a:t>, D. (ed.). </a:t>
            </a:r>
            <a:r>
              <a:rPr lang="en-US" altLang="en-US" sz="1200" b="1" i="1" dirty="0">
                <a:latin typeface="+mj-lt"/>
                <a:ea typeface="ＭＳ Ｐゴシック" panose="020B0600070205080204" pitchFamily="34" charset="-128"/>
                <a:cs typeface="Narkisim" panose="020B0604020202020204" pitchFamily="34" charset="-79"/>
              </a:rPr>
              <a:t>Clinical Supervision in Aotearoa/New Zealand: A health perspective. 26-42.</a:t>
            </a:r>
            <a:r>
              <a:rPr lang="en-US" altLang="en-US" sz="1200" b="1" dirty="0">
                <a:latin typeface="+mj-lt"/>
                <a:ea typeface="ＭＳ Ｐゴシック" panose="020B0600070205080204" pitchFamily="34" charset="-128"/>
                <a:cs typeface="Narkisim" panose="020B0604020202020204" pitchFamily="34" charset="-79"/>
              </a:rPr>
              <a:t> Auckland: Pearson Education. </a:t>
            </a:r>
          </a:p>
          <a:p>
            <a:r>
              <a:rPr lang="en-US" altLang="en-US" sz="1200" b="1" dirty="0">
                <a:latin typeface="+mj-lt"/>
                <a:ea typeface="ＭＳ Ｐゴシック" panose="020B0600070205080204" pitchFamily="34" charset="-128"/>
                <a:cs typeface="Narkisim" panose="020B0604020202020204" pitchFamily="34" charset="-79"/>
              </a:rPr>
              <a:t>Davys, A., &amp; Beddoe, (2021). Best practice in professional supervision: A guide for the helping professions (2</a:t>
            </a:r>
            <a:r>
              <a:rPr lang="en-US" altLang="en-US" sz="1200" b="1" baseline="30000" dirty="0">
                <a:latin typeface="+mj-lt"/>
                <a:ea typeface="ＭＳ Ｐゴシック" panose="020B0600070205080204" pitchFamily="34" charset="-128"/>
                <a:cs typeface="Narkisim" panose="020B0604020202020204" pitchFamily="34" charset="-79"/>
              </a:rPr>
              <a:t>nd</a:t>
            </a:r>
            <a:r>
              <a:rPr lang="en-US" altLang="en-US" sz="1200" b="1" dirty="0">
                <a:latin typeface="+mj-lt"/>
                <a:ea typeface="ＭＳ Ｐゴシック" panose="020B0600070205080204" pitchFamily="34" charset="-128"/>
                <a:cs typeface="Narkisim" panose="020B0604020202020204" pitchFamily="34" charset="-79"/>
              </a:rPr>
              <a:t> </a:t>
            </a:r>
            <a:r>
              <a:rPr lang="en-US" altLang="en-US" sz="1200" b="1" dirty="0" err="1">
                <a:latin typeface="+mj-lt"/>
                <a:ea typeface="ＭＳ Ｐゴシック" panose="020B0600070205080204" pitchFamily="34" charset="-128"/>
                <a:cs typeface="Narkisim" panose="020B0604020202020204" pitchFamily="34" charset="-79"/>
              </a:rPr>
              <a:t>edn</a:t>
            </a:r>
            <a:r>
              <a:rPr lang="en-US" altLang="en-US" sz="1200" b="1" dirty="0">
                <a:latin typeface="+mj-lt"/>
                <a:ea typeface="ＭＳ Ｐゴシック" panose="020B0600070205080204" pitchFamily="34" charset="-128"/>
                <a:cs typeface="Narkisim" panose="020B0604020202020204" pitchFamily="34" charset="-79"/>
              </a:rPr>
              <a:t>.). Jessica Kingsley.</a:t>
            </a:r>
          </a:p>
          <a:p>
            <a:pPr>
              <a:buFontTx/>
              <a:buNone/>
            </a:pPr>
            <a:endParaRPr lang="en-US" altLang="en-US" sz="1200" b="1" dirty="0">
              <a:latin typeface="+mj-lt"/>
              <a:ea typeface="ＭＳ Ｐゴシック" panose="020B0600070205080204" pitchFamily="34" charset="-128"/>
            </a:endParaRPr>
          </a:p>
          <a:p>
            <a:r>
              <a:rPr lang="en-US" altLang="en-US" sz="1200" b="1" dirty="0">
                <a:latin typeface="+mj-lt"/>
                <a:ea typeface="ＭＳ Ｐゴシック" panose="020B0600070205080204" pitchFamily="34" charset="-128"/>
                <a:cs typeface="Narkisim" panose="020B0604020202020204" pitchFamily="34" charset="-79"/>
              </a:rPr>
              <a:t>Morrison, T. (1993) </a:t>
            </a:r>
            <a:r>
              <a:rPr lang="en-US" altLang="en-US" sz="1200" b="1" i="1" dirty="0">
                <a:latin typeface="+mj-lt"/>
                <a:ea typeface="ＭＳ Ｐゴシック" panose="020B0600070205080204" pitchFamily="34" charset="-128"/>
                <a:cs typeface="Narkisim" panose="020B0604020202020204" pitchFamily="34" charset="-79"/>
              </a:rPr>
              <a:t>Staff Supervision in Social Care.</a:t>
            </a:r>
            <a:r>
              <a:rPr lang="en-US" altLang="en-US" sz="1200" b="1" dirty="0">
                <a:latin typeface="+mj-lt"/>
                <a:ea typeface="ＭＳ Ｐゴシック" panose="020B0600070205080204" pitchFamily="34" charset="-128"/>
                <a:cs typeface="Narkisim" panose="020B0604020202020204" pitchFamily="34" charset="-79"/>
              </a:rPr>
              <a:t> Harlow: Longman.</a:t>
            </a:r>
            <a:endParaRPr lang="en-NZ" altLang="en-US" sz="1200" b="1" dirty="0">
              <a:latin typeface="+mj-lt"/>
              <a:ea typeface="ＭＳ Ｐゴシック" panose="020B0600070205080204" pitchFamily="34" charset="-128"/>
              <a:cs typeface="Narkisim" panose="020B0604020202020204" pitchFamily="34" charset="-79"/>
            </a:endParaRPr>
          </a:p>
          <a:p>
            <a:endParaRPr lang="en-US" altLang="en-US" sz="1200" b="1" dirty="0">
              <a:latin typeface="+mj-lt"/>
              <a:ea typeface="ＭＳ Ｐゴシック" panose="020B0600070205080204" pitchFamily="34" charset="-128"/>
              <a:cs typeface="Narkisim" panose="020B0604020202020204" pitchFamily="34" charset="-79"/>
            </a:endParaRPr>
          </a:p>
          <a:p>
            <a:r>
              <a:rPr lang="en-NZ" altLang="en-US" sz="1200" b="1" dirty="0">
                <a:latin typeface="+mj-lt"/>
                <a:ea typeface="ＭＳ Ｐゴシック" panose="020B0600070205080204" pitchFamily="34" charset="-128"/>
                <a:cs typeface="Narkisim" panose="020B0604020202020204" pitchFamily="34" charset="-79"/>
              </a:rPr>
              <a:t>Morrison, T. (2005). </a:t>
            </a:r>
            <a:r>
              <a:rPr lang="en-NZ" altLang="en-US" sz="1200" b="1" i="1" dirty="0">
                <a:latin typeface="+mj-lt"/>
                <a:ea typeface="ＭＳ Ｐゴシック" panose="020B0600070205080204" pitchFamily="34" charset="-128"/>
                <a:cs typeface="Narkisim" panose="020B0604020202020204" pitchFamily="34" charset="-79"/>
              </a:rPr>
              <a:t>Staff supervision in social care: Making a real difference for staff and service users. </a:t>
            </a:r>
            <a:r>
              <a:rPr lang="en-NZ" altLang="en-US" sz="1200" b="1" dirty="0">
                <a:latin typeface="+mj-lt"/>
                <a:ea typeface="ＭＳ Ｐゴシック" panose="020B0600070205080204" pitchFamily="34" charset="-128"/>
                <a:cs typeface="Narkisim" panose="020B0604020202020204" pitchFamily="34" charset="-79"/>
              </a:rPr>
              <a:t>Brighton, England: </a:t>
            </a:r>
            <a:r>
              <a:rPr lang="en-NZ" altLang="en-US" sz="1200" b="1" dirty="0" err="1">
                <a:latin typeface="+mj-lt"/>
                <a:ea typeface="ＭＳ Ｐゴシック" panose="020B0600070205080204" pitchFamily="34" charset="-128"/>
                <a:cs typeface="Narkisim" panose="020B0604020202020204" pitchFamily="34" charset="-79"/>
              </a:rPr>
              <a:t>Pavillion</a:t>
            </a:r>
            <a:r>
              <a:rPr lang="en-NZ" altLang="en-US" sz="1200" b="1" dirty="0">
                <a:latin typeface="+mj-lt"/>
                <a:ea typeface="ＭＳ Ｐゴシック" panose="020B0600070205080204" pitchFamily="34" charset="-128"/>
                <a:cs typeface="Narkisim" panose="020B0604020202020204" pitchFamily="34" charset="-79"/>
              </a:rPr>
              <a:t>. </a:t>
            </a:r>
          </a:p>
          <a:p>
            <a:endParaRPr lang="en-NZ" dirty="0"/>
          </a:p>
        </p:txBody>
      </p:sp>
    </p:spTree>
    <p:extLst>
      <p:ext uri="{BB962C8B-B14F-4D97-AF65-F5344CB8AC3E}">
        <p14:creationId xmlns:p14="http://schemas.microsoft.com/office/powerpoint/2010/main" val="37850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3A3B-5D05-02DF-26FA-36E83204B4C9}"/>
              </a:ext>
            </a:extLst>
          </p:cNvPr>
          <p:cNvSpPr>
            <a:spLocks noGrp="1"/>
          </p:cNvSpPr>
          <p:nvPr>
            <p:ph type="title"/>
          </p:nvPr>
        </p:nvSpPr>
        <p:spPr/>
        <p:txBody>
          <a:bodyPr>
            <a:normAutofit/>
          </a:bodyPr>
          <a:lstStyle/>
          <a:p>
            <a:pPr algn="ctr"/>
            <a:r>
              <a:rPr lang="en-NZ" dirty="0"/>
              <a:t>THE SUPERVISION RELATIONSHIP – The beginning</a:t>
            </a:r>
          </a:p>
        </p:txBody>
      </p:sp>
      <p:sp>
        <p:nvSpPr>
          <p:cNvPr id="3" name="Content Placeholder 2">
            <a:extLst>
              <a:ext uri="{FF2B5EF4-FFF2-40B4-BE49-F238E27FC236}">
                <a16:creationId xmlns:a16="http://schemas.microsoft.com/office/drawing/2014/main" id="{39F21916-1578-AB32-8EC9-EF0B25B9CFF8}"/>
              </a:ext>
            </a:extLst>
          </p:cNvPr>
          <p:cNvSpPr>
            <a:spLocks noGrp="1"/>
          </p:cNvSpPr>
          <p:nvPr>
            <p:ph idx="1"/>
          </p:nvPr>
        </p:nvSpPr>
        <p:spPr/>
        <p:txBody>
          <a:bodyPr/>
          <a:lstStyle/>
          <a:p>
            <a:r>
              <a:rPr lang="en-NZ" sz="2400" dirty="0"/>
              <a:t>Supervision is ‘strongly influenced by infrastructure and relationship variables. In other words, the performance will be as good as the attention that is paid to these seemingly extraneous variables’ (Bernard, 2005, p.9). The beginning stage of a supervision relationship is characterised by two activities: establishing ‘fit’ and negotiating the supervision contract.</a:t>
            </a:r>
          </a:p>
          <a:p>
            <a:pPr marL="0" indent="0">
              <a:buNone/>
            </a:pPr>
            <a:r>
              <a:rPr lang="en-NZ" dirty="0"/>
              <a:t>							     (Davys &amp; Beddoe, 2021)</a:t>
            </a:r>
          </a:p>
          <a:p>
            <a:pPr marL="0" indent="0">
              <a:buNone/>
            </a:pPr>
            <a:endParaRPr lang="en-NZ" dirty="0"/>
          </a:p>
          <a:p>
            <a:pPr marL="0" indent="0">
              <a:buNone/>
            </a:pPr>
            <a:endParaRPr lang="en-NZ" dirty="0"/>
          </a:p>
        </p:txBody>
      </p:sp>
    </p:spTree>
    <p:extLst>
      <p:ext uri="{BB962C8B-B14F-4D97-AF65-F5344CB8AC3E}">
        <p14:creationId xmlns:p14="http://schemas.microsoft.com/office/powerpoint/2010/main" val="15494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21DA-E333-FEBB-2AA2-4AB1438F2B8B}"/>
              </a:ext>
            </a:extLst>
          </p:cNvPr>
          <p:cNvSpPr>
            <a:spLocks noGrp="1"/>
          </p:cNvSpPr>
          <p:nvPr>
            <p:ph type="title"/>
          </p:nvPr>
        </p:nvSpPr>
        <p:spPr/>
        <p:txBody>
          <a:bodyPr/>
          <a:lstStyle/>
          <a:p>
            <a:pPr algn="ctr"/>
            <a:r>
              <a:rPr lang="en-NZ" dirty="0"/>
              <a:t>A resonant relationship</a:t>
            </a:r>
          </a:p>
        </p:txBody>
      </p:sp>
      <p:sp>
        <p:nvSpPr>
          <p:cNvPr id="3" name="Content Placeholder 2">
            <a:extLst>
              <a:ext uri="{FF2B5EF4-FFF2-40B4-BE49-F238E27FC236}">
                <a16:creationId xmlns:a16="http://schemas.microsoft.com/office/drawing/2014/main" id="{BAA4AAA0-E4B6-3030-AD04-2FF9BEC617D9}"/>
              </a:ext>
            </a:extLst>
          </p:cNvPr>
          <p:cNvSpPr>
            <a:spLocks noGrp="1"/>
          </p:cNvSpPr>
          <p:nvPr>
            <p:ph idx="1"/>
          </p:nvPr>
        </p:nvSpPr>
        <p:spPr/>
        <p:txBody>
          <a:bodyPr>
            <a:normAutofit/>
          </a:bodyPr>
          <a:lstStyle/>
          <a:p>
            <a:r>
              <a:rPr lang="en-NZ" sz="2800" dirty="0"/>
              <a:t>“A relationship that truly attunes and resonates for both parties is transformational because it allows us to meet one another at a soul level free from the constraints that fear evokes in us, constraints that block our creativity and capacity to learn”.</a:t>
            </a:r>
          </a:p>
          <a:p>
            <a:pPr marL="0" indent="0">
              <a:buNone/>
            </a:pPr>
            <a:r>
              <a:rPr lang="en-NZ" sz="2800" dirty="0"/>
              <a:t>							</a:t>
            </a:r>
            <a:r>
              <a:rPr lang="en-NZ" sz="2400" dirty="0"/>
              <a:t>(Adamson, 2011, p. 87)</a:t>
            </a:r>
          </a:p>
        </p:txBody>
      </p:sp>
    </p:spTree>
    <p:extLst>
      <p:ext uri="{BB962C8B-B14F-4D97-AF65-F5344CB8AC3E}">
        <p14:creationId xmlns:p14="http://schemas.microsoft.com/office/powerpoint/2010/main" val="333808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78D7-4D45-4C32-BC1D-B2F937A2CE73}"/>
              </a:ext>
            </a:extLst>
          </p:cNvPr>
          <p:cNvSpPr>
            <a:spLocks noGrp="1"/>
          </p:cNvSpPr>
          <p:nvPr>
            <p:ph type="title"/>
          </p:nvPr>
        </p:nvSpPr>
        <p:spPr/>
        <p:txBody>
          <a:bodyPr/>
          <a:lstStyle/>
          <a:p>
            <a:endParaRPr lang="en-NZ" dirty="0"/>
          </a:p>
        </p:txBody>
      </p:sp>
      <p:sp>
        <p:nvSpPr>
          <p:cNvPr id="3" name="Content Placeholder 2">
            <a:extLst>
              <a:ext uri="{FF2B5EF4-FFF2-40B4-BE49-F238E27FC236}">
                <a16:creationId xmlns:a16="http://schemas.microsoft.com/office/drawing/2014/main" id="{840281D9-5082-4565-9194-ABA6CD5136C0}"/>
              </a:ext>
            </a:extLst>
          </p:cNvPr>
          <p:cNvSpPr>
            <a:spLocks noGrp="1"/>
          </p:cNvSpPr>
          <p:nvPr>
            <p:ph idx="1"/>
          </p:nvPr>
        </p:nvSpPr>
        <p:spPr/>
        <p:txBody>
          <a:bodyPr>
            <a:normAutofit/>
          </a:bodyPr>
          <a:lstStyle/>
          <a:p>
            <a:pPr marL="0" indent="0">
              <a:buFont typeface="Arial" panose="020B0604020202020204" pitchFamily="34" charset="0"/>
              <a:buNone/>
            </a:pPr>
            <a:r>
              <a:rPr lang="en-NZ" altLang="en-US" sz="3200" dirty="0">
                <a:ea typeface="ＭＳ Ｐゴシック" panose="020B0600070205080204" pitchFamily="34" charset="-128"/>
              </a:rPr>
              <a:t>A</a:t>
            </a:r>
            <a:r>
              <a:rPr lang="en-NZ" altLang="en-US" sz="3200" i="1" dirty="0">
                <a:ea typeface="ＭＳ Ｐゴシック" panose="020B0600070205080204" pitchFamily="34" charset="-128"/>
              </a:rPr>
              <a:t> </a:t>
            </a:r>
            <a:r>
              <a:rPr lang="en-NZ" altLang="en-US" sz="3200" dirty="0">
                <a:ea typeface="ＭＳ Ｐゴシック" panose="020B0600070205080204" pitchFamily="34" charset="-128"/>
              </a:rPr>
              <a:t>learning partnership. Its supports learning and unlearning. </a:t>
            </a:r>
          </a:p>
          <a:p>
            <a:pPr marL="0" indent="0">
              <a:buFont typeface="Arial" panose="020B0604020202020204" pitchFamily="34" charset="0"/>
              <a:buNone/>
            </a:pPr>
            <a:r>
              <a:rPr lang="en-NZ" altLang="en-US" i="1" dirty="0">
                <a:ea typeface="ＭＳ Ｐゴシック" panose="020B0600070205080204" pitchFamily="34" charset="-128"/>
              </a:rPr>
              <a:t>				</a:t>
            </a:r>
            <a:r>
              <a:rPr lang="en-NZ" altLang="en-US" i="1" dirty="0">
                <a:latin typeface="+mj-lt"/>
                <a:ea typeface="ＭＳ Ｐゴシック" panose="020B0600070205080204" pitchFamily="34" charset="-128"/>
              </a:rPr>
              <a:t>			</a:t>
            </a:r>
          </a:p>
          <a:p>
            <a:pPr marL="0" indent="0">
              <a:buFont typeface="Arial" panose="020B0604020202020204" pitchFamily="34" charset="0"/>
              <a:buNone/>
            </a:pPr>
            <a:endParaRPr lang="en-NZ" altLang="en-US" sz="2800" i="1" dirty="0">
              <a:latin typeface="+mj-lt"/>
              <a:ea typeface="ＭＳ Ｐゴシック" panose="020B0600070205080204" pitchFamily="34" charset="-128"/>
            </a:endParaRPr>
          </a:p>
          <a:p>
            <a:pPr marL="0" indent="0">
              <a:buFont typeface="Arial" panose="020B0604020202020204" pitchFamily="34" charset="0"/>
              <a:buNone/>
            </a:pPr>
            <a:r>
              <a:rPr lang="en-NZ" altLang="en-US" sz="2800" dirty="0">
                <a:latin typeface="+mj-lt"/>
                <a:ea typeface="ＭＳ Ｐゴシック" panose="020B0600070205080204" pitchFamily="34" charset="-128"/>
              </a:rPr>
              <a:t>							(Carroll, 2010)</a:t>
            </a:r>
          </a:p>
          <a:p>
            <a:endParaRPr lang="en-NZ" dirty="0"/>
          </a:p>
        </p:txBody>
      </p:sp>
      <p:pic>
        <p:nvPicPr>
          <p:cNvPr id="7" name="Picture 6">
            <a:extLst>
              <a:ext uri="{FF2B5EF4-FFF2-40B4-BE49-F238E27FC236}">
                <a16:creationId xmlns:a16="http://schemas.microsoft.com/office/drawing/2014/main" id="{2E338332-7BCA-DC12-FB09-D39A70069D13}"/>
              </a:ext>
            </a:extLst>
          </p:cNvPr>
          <p:cNvPicPr>
            <a:picLocks noChangeAspect="1"/>
          </p:cNvPicPr>
          <p:nvPr/>
        </p:nvPicPr>
        <p:blipFill>
          <a:blip r:embed="rId2"/>
          <a:stretch>
            <a:fillRect/>
          </a:stretch>
        </p:blipFill>
        <p:spPr>
          <a:xfrm>
            <a:off x="1431259" y="3180080"/>
            <a:ext cx="3162300" cy="2123440"/>
          </a:xfrm>
          <a:prstGeom prst="rect">
            <a:avLst/>
          </a:prstGeom>
        </p:spPr>
      </p:pic>
    </p:spTree>
    <p:extLst>
      <p:ext uri="{BB962C8B-B14F-4D97-AF65-F5344CB8AC3E}">
        <p14:creationId xmlns:p14="http://schemas.microsoft.com/office/powerpoint/2010/main" val="157213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BD4F-CDD5-90EC-F62F-200347EF8346}"/>
              </a:ext>
            </a:extLst>
          </p:cNvPr>
          <p:cNvSpPr>
            <a:spLocks noGrp="1"/>
          </p:cNvSpPr>
          <p:nvPr>
            <p:ph type="title"/>
          </p:nvPr>
        </p:nvSpPr>
        <p:spPr/>
        <p:txBody>
          <a:bodyPr/>
          <a:lstStyle/>
          <a:p>
            <a:pPr algn="ctr"/>
            <a:r>
              <a:rPr lang="en-NZ" dirty="0"/>
              <a:t>A negotiation</a:t>
            </a:r>
          </a:p>
        </p:txBody>
      </p:sp>
      <p:sp>
        <p:nvSpPr>
          <p:cNvPr id="3" name="Content Placeholder 2">
            <a:extLst>
              <a:ext uri="{FF2B5EF4-FFF2-40B4-BE49-F238E27FC236}">
                <a16:creationId xmlns:a16="http://schemas.microsoft.com/office/drawing/2014/main" id="{8DA5DF02-415C-C4A7-9799-5D4CBF809142}"/>
              </a:ext>
            </a:extLst>
          </p:cNvPr>
          <p:cNvSpPr>
            <a:spLocks noGrp="1"/>
          </p:cNvSpPr>
          <p:nvPr>
            <p:ph idx="1"/>
          </p:nvPr>
        </p:nvSpPr>
        <p:spPr/>
        <p:txBody>
          <a:bodyPr/>
          <a:lstStyle/>
          <a:p>
            <a:endParaRPr lang="en-NZ" dirty="0"/>
          </a:p>
          <a:p>
            <a:r>
              <a:rPr lang="en-NZ" sz="2800" dirty="0"/>
              <a:t>“Regardless of whether or not we have a choice of supervisor, we do have choices about how we negotiate the supervision we receive…”</a:t>
            </a:r>
          </a:p>
          <a:p>
            <a:pPr marL="0" indent="0">
              <a:buNone/>
            </a:pPr>
            <a:r>
              <a:rPr lang="en-NZ" sz="2800" dirty="0"/>
              <a:t>							</a:t>
            </a:r>
            <a:r>
              <a:rPr lang="en-NZ" sz="2400" dirty="0"/>
              <a:t>(Davys, 2007, p.30)</a:t>
            </a:r>
          </a:p>
        </p:txBody>
      </p:sp>
    </p:spTree>
    <p:extLst>
      <p:ext uri="{BB962C8B-B14F-4D97-AF65-F5344CB8AC3E}">
        <p14:creationId xmlns:p14="http://schemas.microsoft.com/office/powerpoint/2010/main" val="414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46DC-7B9F-42D1-9126-CD247B4C5311}"/>
              </a:ext>
            </a:extLst>
          </p:cNvPr>
          <p:cNvSpPr>
            <a:spLocks noGrp="1"/>
          </p:cNvSpPr>
          <p:nvPr>
            <p:ph type="title"/>
          </p:nvPr>
        </p:nvSpPr>
        <p:spPr/>
        <p:txBody>
          <a:bodyPr>
            <a:normAutofit/>
          </a:bodyPr>
          <a:lstStyle/>
          <a:p>
            <a:pPr algn="ctr"/>
            <a:r>
              <a:rPr lang="en-NZ" dirty="0"/>
              <a:t>Negotiating an effective supervision contract</a:t>
            </a:r>
          </a:p>
        </p:txBody>
      </p:sp>
      <p:sp>
        <p:nvSpPr>
          <p:cNvPr id="3" name="Content Placeholder 2">
            <a:extLst>
              <a:ext uri="{FF2B5EF4-FFF2-40B4-BE49-F238E27FC236}">
                <a16:creationId xmlns:a16="http://schemas.microsoft.com/office/drawing/2014/main" id="{EA00E4F3-DF5F-C13E-8702-322C2DD3786D}"/>
              </a:ext>
            </a:extLst>
          </p:cNvPr>
          <p:cNvSpPr>
            <a:spLocks noGrp="1"/>
          </p:cNvSpPr>
          <p:nvPr>
            <p:ph idx="1"/>
          </p:nvPr>
        </p:nvSpPr>
        <p:spPr/>
        <p:txBody>
          <a:bodyPr>
            <a:normAutofit/>
          </a:bodyPr>
          <a:lstStyle/>
          <a:p>
            <a:r>
              <a:rPr lang="en-NZ" sz="2400" dirty="0"/>
              <a:t>The negotiation of the supervision relationship and contract/agreement can be considered as the process of working through three key areas:</a:t>
            </a:r>
          </a:p>
          <a:p>
            <a:r>
              <a:rPr lang="en-NZ" sz="2400" dirty="0"/>
              <a:t>Administrative – frequency, time, venue, recording..</a:t>
            </a:r>
          </a:p>
          <a:p>
            <a:r>
              <a:rPr lang="en-NZ" sz="2400" dirty="0"/>
              <a:t>Professional – purpose, focus, principles, roles &amp; responsibilities, accountability..</a:t>
            </a:r>
          </a:p>
          <a:p>
            <a:r>
              <a:rPr lang="en-NZ" sz="2400" dirty="0"/>
              <a:t>Psychological – motivation, commitment, ownership, investment..</a:t>
            </a:r>
          </a:p>
        </p:txBody>
      </p:sp>
      <p:pic>
        <p:nvPicPr>
          <p:cNvPr id="5" name="Picture 4">
            <a:extLst>
              <a:ext uri="{FF2B5EF4-FFF2-40B4-BE49-F238E27FC236}">
                <a16:creationId xmlns:a16="http://schemas.microsoft.com/office/drawing/2014/main" id="{43A64369-59A8-2986-16D6-8316F7A97824}"/>
              </a:ext>
            </a:extLst>
          </p:cNvPr>
          <p:cNvPicPr>
            <a:picLocks noChangeAspect="1"/>
          </p:cNvPicPr>
          <p:nvPr/>
        </p:nvPicPr>
        <p:blipFill>
          <a:blip r:embed="rId2"/>
          <a:stretch>
            <a:fillRect/>
          </a:stretch>
        </p:blipFill>
        <p:spPr>
          <a:xfrm>
            <a:off x="9759346" y="2951745"/>
            <a:ext cx="1423179" cy="2514600"/>
          </a:xfrm>
          <a:prstGeom prst="rect">
            <a:avLst/>
          </a:prstGeom>
        </p:spPr>
      </p:pic>
    </p:spTree>
    <p:extLst>
      <p:ext uri="{BB962C8B-B14F-4D97-AF65-F5344CB8AC3E}">
        <p14:creationId xmlns:p14="http://schemas.microsoft.com/office/powerpoint/2010/main" val="282125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9BE7-EDB8-B0B0-B7AF-2498DAA92DCF}"/>
              </a:ext>
            </a:extLst>
          </p:cNvPr>
          <p:cNvSpPr>
            <a:spLocks noGrp="1"/>
          </p:cNvSpPr>
          <p:nvPr>
            <p:ph type="title"/>
          </p:nvPr>
        </p:nvSpPr>
        <p:spPr/>
        <p:txBody>
          <a:bodyPr>
            <a:normAutofit/>
          </a:bodyPr>
          <a:lstStyle/>
          <a:p>
            <a:pPr algn="ctr"/>
            <a:r>
              <a:rPr lang="en-NZ" dirty="0"/>
              <a:t>Four stages of setting up a supervision relationship</a:t>
            </a:r>
          </a:p>
        </p:txBody>
      </p:sp>
      <p:sp>
        <p:nvSpPr>
          <p:cNvPr id="3" name="Content Placeholder 2">
            <a:extLst>
              <a:ext uri="{FF2B5EF4-FFF2-40B4-BE49-F238E27FC236}">
                <a16:creationId xmlns:a16="http://schemas.microsoft.com/office/drawing/2014/main" id="{D91BFE0E-A47D-6F9E-AE04-F28ECCF01B6D}"/>
              </a:ext>
            </a:extLst>
          </p:cNvPr>
          <p:cNvSpPr>
            <a:spLocks noGrp="1"/>
          </p:cNvSpPr>
          <p:nvPr>
            <p:ph idx="1"/>
          </p:nvPr>
        </p:nvSpPr>
        <p:spPr/>
        <p:txBody>
          <a:bodyPr>
            <a:normAutofit/>
          </a:bodyPr>
          <a:lstStyle/>
          <a:p>
            <a:r>
              <a:rPr lang="en-NZ" sz="2800" dirty="0"/>
              <a:t>Mandate</a:t>
            </a:r>
          </a:p>
          <a:p>
            <a:r>
              <a:rPr lang="en-NZ" sz="2800" dirty="0"/>
              <a:t>Engagement</a:t>
            </a:r>
          </a:p>
          <a:p>
            <a:r>
              <a:rPr lang="en-NZ" sz="2800" dirty="0"/>
              <a:t>Acknowledging ambivalence</a:t>
            </a:r>
          </a:p>
          <a:p>
            <a:r>
              <a:rPr lang="en-NZ" sz="2800" dirty="0"/>
              <a:t>Written Contract</a:t>
            </a:r>
          </a:p>
          <a:p>
            <a:pPr marL="0" indent="0">
              <a:buNone/>
            </a:pPr>
            <a:r>
              <a:rPr lang="en-NZ" sz="2800" dirty="0"/>
              <a:t>							</a:t>
            </a:r>
            <a:r>
              <a:rPr lang="en-NZ" sz="2400" dirty="0"/>
              <a:t>(Morrison, 2005, p.116)</a:t>
            </a:r>
          </a:p>
        </p:txBody>
      </p:sp>
      <p:pic>
        <p:nvPicPr>
          <p:cNvPr id="5" name="Picture 4">
            <a:extLst>
              <a:ext uri="{FF2B5EF4-FFF2-40B4-BE49-F238E27FC236}">
                <a16:creationId xmlns:a16="http://schemas.microsoft.com/office/drawing/2014/main" id="{70A3A88B-284C-112E-1074-D07A3ABF625A}"/>
              </a:ext>
            </a:extLst>
          </p:cNvPr>
          <p:cNvPicPr>
            <a:picLocks noChangeAspect="1"/>
          </p:cNvPicPr>
          <p:nvPr/>
        </p:nvPicPr>
        <p:blipFill>
          <a:blip r:embed="rId2"/>
          <a:stretch>
            <a:fillRect/>
          </a:stretch>
        </p:blipFill>
        <p:spPr>
          <a:xfrm>
            <a:off x="6502401" y="2015732"/>
            <a:ext cx="4425632" cy="2589605"/>
          </a:xfrm>
          <a:prstGeom prst="rect">
            <a:avLst/>
          </a:prstGeom>
        </p:spPr>
      </p:pic>
    </p:spTree>
    <p:extLst>
      <p:ext uri="{BB962C8B-B14F-4D97-AF65-F5344CB8AC3E}">
        <p14:creationId xmlns:p14="http://schemas.microsoft.com/office/powerpoint/2010/main" val="57840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3A0C-0298-4EFC-AB4E-B4D4C22E5C7B}"/>
              </a:ext>
            </a:extLst>
          </p:cNvPr>
          <p:cNvSpPr>
            <a:spLocks noGrp="1"/>
          </p:cNvSpPr>
          <p:nvPr>
            <p:ph type="title"/>
          </p:nvPr>
        </p:nvSpPr>
        <p:spPr/>
        <p:txBody>
          <a:bodyPr/>
          <a:lstStyle/>
          <a:p>
            <a:pPr algn="ctr"/>
            <a:r>
              <a:rPr lang="en-NZ" dirty="0"/>
              <a:t>Mandate</a:t>
            </a:r>
          </a:p>
        </p:txBody>
      </p:sp>
      <p:sp>
        <p:nvSpPr>
          <p:cNvPr id="3" name="Content Placeholder 2">
            <a:extLst>
              <a:ext uri="{FF2B5EF4-FFF2-40B4-BE49-F238E27FC236}">
                <a16:creationId xmlns:a16="http://schemas.microsoft.com/office/drawing/2014/main" id="{80DE4B35-B795-42BC-ABA2-A279C438691D}"/>
              </a:ext>
            </a:extLst>
          </p:cNvPr>
          <p:cNvSpPr>
            <a:spLocks noGrp="1"/>
          </p:cNvSpPr>
          <p:nvPr>
            <p:ph idx="1"/>
          </p:nvPr>
        </p:nvSpPr>
        <p:spPr/>
        <p:txBody>
          <a:bodyPr/>
          <a:lstStyle/>
          <a:p>
            <a:pPr marL="273050" indent="-273050">
              <a:lnSpc>
                <a:spcPct val="90000"/>
              </a:lnSpc>
            </a:pPr>
            <a:r>
              <a:rPr lang="en-US" altLang="en-US" sz="2800" dirty="0">
                <a:latin typeface="+mj-lt"/>
                <a:ea typeface="ＭＳ Ｐゴシック" panose="020B0600070205080204" pitchFamily="34" charset="-128"/>
                <a:cs typeface="Narkisim" panose="020B0604020202020204" pitchFamily="34" charset="-79"/>
              </a:rPr>
              <a:t>The ‘right to act’. Without a clear mandate the basis for their authority and activity is unclear. The authority relationship cannot be negotiated if the source and extent of the supervisor’s authority is unspecified. 					Morrison,  (1993)</a:t>
            </a:r>
          </a:p>
          <a:p>
            <a:pPr marL="273050" indent="-273050">
              <a:lnSpc>
                <a:spcPct val="90000"/>
              </a:lnSpc>
            </a:pPr>
            <a:endParaRPr lang="en-US" altLang="en-US" sz="2800" i="1" dirty="0">
              <a:latin typeface="+mj-lt"/>
              <a:ea typeface="ＭＳ Ｐゴシック" panose="020B0600070205080204" pitchFamily="34" charset="-128"/>
              <a:cs typeface="Narkisim" panose="020B0604020202020204" pitchFamily="34" charset="-79"/>
            </a:endParaRPr>
          </a:p>
          <a:p>
            <a:pPr marL="273050" indent="-273050">
              <a:lnSpc>
                <a:spcPct val="90000"/>
              </a:lnSpc>
            </a:pPr>
            <a:r>
              <a:rPr lang="en-US" altLang="en-US" sz="2800" i="1" dirty="0">
                <a:latin typeface="+mj-lt"/>
                <a:ea typeface="ＭＳ Ｐゴシック" panose="020B0600070205080204" pitchFamily="34" charset="-128"/>
                <a:cs typeface="Narkisim" panose="020B0604020202020204" pitchFamily="34" charset="-79"/>
              </a:rPr>
              <a:t>Our mandate suggests what our rights and responsibilities are in our respective roles.</a:t>
            </a:r>
          </a:p>
          <a:p>
            <a:endParaRPr lang="en-NZ" dirty="0"/>
          </a:p>
        </p:txBody>
      </p:sp>
    </p:spTree>
    <p:extLst>
      <p:ext uri="{BB962C8B-B14F-4D97-AF65-F5344CB8AC3E}">
        <p14:creationId xmlns:p14="http://schemas.microsoft.com/office/powerpoint/2010/main" val="404901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D135-CD1C-5BDD-0700-4FC33A71B0E5}"/>
              </a:ext>
            </a:extLst>
          </p:cNvPr>
          <p:cNvSpPr>
            <a:spLocks noGrp="1"/>
          </p:cNvSpPr>
          <p:nvPr>
            <p:ph type="title"/>
          </p:nvPr>
        </p:nvSpPr>
        <p:spPr/>
        <p:txBody>
          <a:bodyPr/>
          <a:lstStyle/>
          <a:p>
            <a:pPr algn="ctr"/>
            <a:r>
              <a:rPr lang="en-NZ" dirty="0"/>
              <a:t>Key issues at the mandate stage</a:t>
            </a:r>
          </a:p>
        </p:txBody>
      </p:sp>
      <p:sp>
        <p:nvSpPr>
          <p:cNvPr id="3" name="Content Placeholder 2">
            <a:extLst>
              <a:ext uri="{FF2B5EF4-FFF2-40B4-BE49-F238E27FC236}">
                <a16:creationId xmlns:a16="http://schemas.microsoft.com/office/drawing/2014/main" id="{A340BD93-E047-6F6F-BCC3-9F8E3BEA18D4}"/>
              </a:ext>
            </a:extLst>
          </p:cNvPr>
          <p:cNvSpPr>
            <a:spLocks noGrp="1"/>
          </p:cNvSpPr>
          <p:nvPr>
            <p:ph idx="1"/>
          </p:nvPr>
        </p:nvSpPr>
        <p:spPr/>
        <p:txBody>
          <a:bodyPr>
            <a:normAutofit fontScale="92500" lnSpcReduction="10000"/>
          </a:bodyPr>
          <a:lstStyle/>
          <a:p>
            <a:r>
              <a:rPr lang="en-NZ" dirty="0"/>
              <a:t>What is non-negotiable?</a:t>
            </a:r>
          </a:p>
          <a:p>
            <a:r>
              <a:rPr lang="en-NZ" dirty="0"/>
              <a:t>What is negotiable?</a:t>
            </a:r>
          </a:p>
          <a:p>
            <a:r>
              <a:rPr lang="en-NZ" dirty="0"/>
              <a:t>Who has what rights to expect what from whom in supervision?</a:t>
            </a:r>
          </a:p>
          <a:p>
            <a:r>
              <a:rPr lang="en-NZ" dirty="0"/>
              <a:t>What responsibilities does each have in supervision?</a:t>
            </a:r>
          </a:p>
          <a:p>
            <a:r>
              <a:rPr lang="en-NZ" dirty="0"/>
              <a:t>What are the boundaries around, and limits to, confidentiality?</a:t>
            </a:r>
          </a:p>
          <a:p>
            <a:r>
              <a:rPr lang="en-NZ" dirty="0"/>
              <a:t>What is the difference between supervision and consultation/</a:t>
            </a:r>
            <a:r>
              <a:rPr lang="en-NZ" dirty="0" err="1"/>
              <a:t>adhoc</a:t>
            </a:r>
            <a:r>
              <a:rPr lang="en-NZ" dirty="0"/>
              <a:t>/open door?</a:t>
            </a:r>
          </a:p>
          <a:p>
            <a:r>
              <a:rPr lang="en-NZ" dirty="0"/>
              <a:t>What records are to be maintained in supervision, who keeps them and who can see them for what purpose?</a:t>
            </a:r>
          </a:p>
          <a:p>
            <a:endParaRPr lang="en-NZ" dirty="0"/>
          </a:p>
        </p:txBody>
      </p:sp>
    </p:spTree>
    <p:extLst>
      <p:ext uri="{BB962C8B-B14F-4D97-AF65-F5344CB8AC3E}">
        <p14:creationId xmlns:p14="http://schemas.microsoft.com/office/powerpoint/2010/main" val="37432673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bactivity xmlns="4f9c820c-e7e2-444d-97ee-45f2b3485c1d">Resources</Subactivity>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NMITProgramme xmlns="c150b595-addc-4a5f-a362-76477efe2a60" xsi:nil="true"/>
    <NMITCourse xmlns="c150b595-addc-4a5f-a362-76477efe2a60">PPS802 Professional Supervision 1</NMITCourse>
    <PRAText5 xmlns="4f9c820c-e7e2-444d-97ee-45f2b3485c1d" xsi:nil="true"/>
    <Level2 xmlns="c91a514c-9034-4fa3-897a-8352025b26ed">NA</Level2>
    <Activity xmlns="4f9c820c-e7e2-444d-97ee-45f2b3485c1d">Course Delivery</Activity>
    <AggregationStatus xmlns="4f9c820c-e7e2-444d-97ee-45f2b3485c1d">Normal</AggregationStatus>
    <NMITCourseCode xmlns="c150b595-addc-4a5f-a362-76477efe2a60">PPS802</NMITCourseCode>
    <lcf76f155ced4ddcb4097134ff3c332f xmlns="a8532c99-053d-4609-b0f3-590a322aae29">
      <Terms xmlns="http://schemas.microsoft.com/office/infopath/2007/PartnerControls"/>
    </lcf76f155ced4ddcb4097134ff3c332f>
    <CategoryValue xmlns="4f9c820c-e7e2-444d-97ee-45f2b3485c1d">Workshops</CategoryValue>
    <PRADate2 xmlns="4f9c820c-e7e2-444d-97ee-45f2b3485c1d" xsi:nil="true"/>
    <Case xmlns="4f9c820c-e7e2-444d-97ee-45f2b3485c1d">PPS802 Professional Supervision 1</Case>
    <PRAText1 xmlns="4f9c820c-e7e2-444d-97ee-45f2b3485c1d" xsi:nil="true"/>
    <PRAText4 xmlns="4f9c820c-e7e2-444d-97ee-45f2b3485c1d" xsi:nil="true"/>
    <Level3 xmlns="c91a514c-9034-4fa3-897a-8352025b26ed" xsi:nil="true"/>
    <NMITArea xmlns="c150b595-addc-4a5f-a362-76477efe2a60">Health and Wellbeing</NMITArea>
    <Team xmlns="c91a514c-9034-4fa3-897a-8352025b26ed" xsi:nil="true"/>
    <Moderation xmlns="c150b595-addc-4a5f-a362-76477efe2a60">false</Moderation>
    <of760f40dbcf4641bc337cc18ad19c9c xmlns="a8532c99-053d-4609-b0f3-590a322aae29">
      <Terms xmlns="http://schemas.microsoft.com/office/infopath/2007/PartnerControls">
        <TermInfo xmlns="http://schemas.microsoft.com/office/infopath/2007/PartnerControls">
          <TermName xmlns="http://schemas.microsoft.com/office/infopath/2007/PartnerControls">2024</TermName>
          <TermId xmlns="http://schemas.microsoft.com/office/infopath/2007/PartnerControls">9668adf8-6e72-4029-a1cf-b51b0f188b05</TermId>
        </TermInfo>
      </Terms>
    </of760f40dbcf4641bc337cc18ad19c9c>
    <Project xmlns="4f9c820c-e7e2-444d-97ee-45f2b3485c1d">NA</Project>
    <CourseStatus xmlns="c150b595-addc-4a5f-a362-76477efe2a60">Active</CourseStatus>
    <NMITGroup xmlns="c150b595-addc-4a5f-a362-76477efe2a60">Social Sciences</NMITGroup>
    <FunctionGroup xmlns="4f9c820c-e7e2-444d-97ee-45f2b3485c1d">Education</FunctionGroup>
    <Function xmlns="4f9c820c-e7e2-444d-97ee-45f2b3485c1d">Academic Delivery</Function>
    <RelatedPeople xmlns="4f9c820c-e7e2-444d-97ee-45f2b3485c1d">
      <UserInfo>
        <DisplayName/>
        <AccountId xsi:nil="true"/>
        <AccountType/>
      </UserInfo>
    </RelatedPeople>
    <AggregationNarrative xmlns="725c79e5-42ce-4aa0-ac78-b6418001f0d2" xsi:nil="true"/>
    <Channel xmlns="c91a514c-9034-4fa3-897a-8352025b26ed">NA</Channel>
    <PRAType xmlns="4f9c820c-e7e2-444d-97ee-45f2b3485c1d">Doc</PRAType>
    <PRADate1 xmlns="4f9c820c-e7e2-444d-97ee-45f2b3485c1d" xsi:nil="true"/>
    <DocumentType xmlns="4f9c820c-e7e2-444d-97ee-45f2b3485c1d" xsi:nil="true"/>
    <PRAText3 xmlns="4f9c820c-e7e2-444d-97ee-45f2b3485c1d" xsi:nil="true"/>
    <Priority xmlns="03defcac-0f78-428e-831b-ef4deed1ee9d">NA</Priority>
    <Narrative xmlns="4f9c820c-e7e2-444d-97ee-45f2b3485c1d" xsi:nil="true"/>
    <CategoryName xmlns="4f9c820c-e7e2-444d-97ee-45f2b3485c1d">OPERATIONAL</CategoryName>
    <PRADateTrigger xmlns="4f9c820c-e7e2-444d-97ee-45f2b3485c1d" xsi:nil="true"/>
    <e901982cccc34bcfb7ea5c390587ecf2 xmlns="c150b595-addc-4a5f-a362-76477efe2a60">
      <Terms xmlns="http://schemas.microsoft.com/office/infopath/2007/PartnerControls"/>
    </e901982cccc34bcfb7ea5c390587ecf2>
    <TaxCatchAll xmlns="c150b595-addc-4a5f-a362-76477efe2a60">
      <Value>1760</Value>
    </TaxCatchAll>
    <PRAText2 xmlns="4f9c820c-e7e2-444d-97ee-45f2b3485c1d" xsi:nil="true"/>
    <OverrideLabel xmlns="c150b595-addc-4a5f-a362-76477efe2a60" xsi:nil="true"/>
    <SetLabel xmlns="c150b595-addc-4a5f-a362-76477efe2a60">D10M</SetLabel>
  </documentManagement>
</p:properties>
</file>

<file path=customXml/item4.xml><?xml version="1.0" encoding="utf-8"?>
<ct:contentTypeSchema xmlns:ct="http://schemas.microsoft.com/office/2006/metadata/contentType" xmlns:ma="http://schemas.microsoft.com/office/2006/metadata/properties/metaAttributes" ct:_="" ma:_="" ma:contentTypeName="eDocument" ma:contentTypeID="0x010100F9E5406042B6D74281C386E82A9DE68400D818AB4205238740B9841BF5F2E070DF" ma:contentTypeVersion="74" ma:contentTypeDescription="Create a new document." ma:contentTypeScope="" ma:versionID="233eded4ef9710effde23a0c07d8d83a">
  <xsd:schema xmlns:xsd="http://www.w3.org/2001/XMLSchema" xmlns:xs="http://www.w3.org/2001/XMLSchema" xmlns:p="http://schemas.microsoft.com/office/2006/metadata/properties" xmlns:ns2="c150b595-addc-4a5f-a362-76477efe2a60" xmlns:ns3="4f9c820c-e7e2-444d-97ee-45f2b3485c1d" xmlns:ns4="15ffb055-6eb4-45a1-bc20-bf2ac0d420da" xmlns:ns5="725c79e5-42ce-4aa0-ac78-b6418001f0d2" xmlns:ns6="c91a514c-9034-4fa3-897a-8352025b26ed" xmlns:ns7="03defcac-0f78-428e-831b-ef4deed1ee9d" xmlns:ns8="a8532c99-053d-4609-b0f3-590a322aae29" targetNamespace="http://schemas.microsoft.com/office/2006/metadata/properties" ma:root="true" ma:fieldsID="1c51d8790666ba14e1b008f5aef208c2" ns2:_="" ns3:_="" ns4:_="" ns5:_="" ns6:_="" ns7:_="" ns8:_="">
    <xsd:import namespace="c150b595-addc-4a5f-a362-76477efe2a60"/>
    <xsd:import namespace="4f9c820c-e7e2-444d-97ee-45f2b3485c1d"/>
    <xsd:import namespace="15ffb055-6eb4-45a1-bc20-bf2ac0d420da"/>
    <xsd:import namespace="725c79e5-42ce-4aa0-ac78-b6418001f0d2"/>
    <xsd:import namespace="c91a514c-9034-4fa3-897a-8352025b26ed"/>
    <xsd:import namespace="03defcac-0f78-428e-831b-ef4deed1ee9d"/>
    <xsd:import namespace="a8532c99-053d-4609-b0f3-590a322aae29"/>
    <xsd:element name="properties">
      <xsd:complexType>
        <xsd:sequence>
          <xsd:element name="documentManagement">
            <xsd:complexType>
              <xsd:all>
                <xsd:element ref="ns2:e901982cccc34bcfb7ea5c390587ecf2" minOccurs="0"/>
                <xsd:element ref="ns2:TaxCatchAll" minOccurs="0"/>
                <xsd:element ref="ns3:DocumentType" minOccurs="0"/>
                <xsd:element ref="ns4:KeyWords" minOccurs="0"/>
                <xsd:element ref="ns3:Narrative" minOccurs="0"/>
                <xsd:element ref="ns4:SecurityClassification" minOccurs="0"/>
                <xsd:element ref="ns3:Subactivity" minOccurs="0"/>
                <xsd:element ref="ns3:Case"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7:Priority" minOccurs="0"/>
                <xsd:element ref="ns2:NMITProgramme" minOccurs="0"/>
                <xsd:element ref="ns2:NMITArea" minOccurs="0"/>
                <xsd:element ref="ns2:NMITGroup" minOccurs="0"/>
                <xsd:element ref="ns2:NMITCourse" minOccurs="0"/>
                <xsd:element ref="ns2:NMITCourseCode" minOccurs="0"/>
                <xsd:element ref="ns2:Moderation" minOccurs="0"/>
                <xsd:element ref="ns2:CourseStatus" minOccurs="0"/>
                <xsd:element ref="ns8:MediaServiceMetadata" minOccurs="0"/>
                <xsd:element ref="ns8:MediaServiceFastMetadata" minOccurs="0"/>
                <xsd:element ref="ns8:of760f40dbcf4641bc337cc18ad19c9c" minOccurs="0"/>
                <xsd:element ref="ns8:MediaServiceAutoKeyPoints" minOccurs="0"/>
                <xsd:element ref="ns8:MediaServiceKeyPoints" minOccurs="0"/>
                <xsd:element ref="ns8:MediaServiceAutoTags" minOccurs="0"/>
                <xsd:element ref="ns8:MediaServiceOCR" minOccurs="0"/>
                <xsd:element ref="ns8:MediaServiceGenerationTime" minOccurs="0"/>
                <xsd:element ref="ns8:MediaServiceEventHashCode" minOccurs="0"/>
                <xsd:element ref="ns8:MediaServiceDateTaken" minOccurs="0"/>
                <xsd:element ref="ns8:lcf76f155ced4ddcb4097134ff3c332f" minOccurs="0"/>
                <xsd:element ref="ns8:MediaLengthInSeconds" minOccurs="0"/>
                <xsd:element ref="ns2:SharedWithUsers" minOccurs="0"/>
                <xsd:element ref="ns2:SharedWithDetails" minOccurs="0"/>
                <xsd:element ref="ns8:MediaServiceLocation" minOccurs="0"/>
                <xsd:element ref="ns8:MediaServiceSearchProperties" minOccurs="0"/>
                <xsd:element ref="ns8:MediaServiceObjectDetectorVersions" minOccurs="0"/>
                <xsd:element ref="ns2:SetLabel" minOccurs="0"/>
                <xsd:element ref="ns2:Override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0b595-addc-4a5f-a362-76477efe2a60" elementFormDefault="qualified">
    <xsd:import namespace="http://schemas.microsoft.com/office/2006/documentManagement/types"/>
    <xsd:import namespace="http://schemas.microsoft.com/office/infopath/2007/PartnerControls"/>
    <xsd:element name="e901982cccc34bcfb7ea5c390587ecf2" ma:index="8" nillable="true" ma:taxonomy="true" ma:internalName="e901982cccc34bcfb7ea5c390587ecf2" ma:taxonomyFieldName="Programmes" ma:displayName="Programmes" ma:readOnly="false" ma:default="" ma:fieldId="{e901982c-ccc3-4bcf-b7ea-5c390587ecf2}" ma:taxonomyMulti="true" ma:sspId="aff2368f-06c5-4ec1-815f-ee39fb0e2878" ma:termSetId="af591397-c2e0-4ccc-8a35-a6b970e25d4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b647b82-6557-45cd-ab9b-7681785baef8}" ma:internalName="TaxCatchAll" ma:showField="CatchAllData" ma:web="c150b595-addc-4a5f-a362-76477efe2a60">
      <xsd:complexType>
        <xsd:complexContent>
          <xsd:extension base="dms:MultiChoiceLookup">
            <xsd:sequence>
              <xsd:element name="Value" type="dms:Lookup" maxOccurs="unbounded" minOccurs="0" nillable="true"/>
            </xsd:sequence>
          </xsd:extension>
        </xsd:complexContent>
      </xsd:complexType>
    </xsd:element>
    <xsd:element name="NMITProgramme" ma:index="42" nillable="true" ma:displayName="Programme" ma:hidden="true" ma:internalName="NMITProgramme" ma:readOnly="false">
      <xsd:simpleType>
        <xsd:restriction base="dms:Text">
          <xsd:maxLength value="255"/>
        </xsd:restriction>
      </xsd:simpleType>
    </xsd:element>
    <xsd:element name="NMITArea" ma:index="43" nillable="true" ma:displayName="Area" ma:hidden="true" ma:indexed="true" ma:internalName="NMITArea" ma:readOnly="false">
      <xsd:simpleType>
        <xsd:restriction base="dms:Text">
          <xsd:maxLength value="255"/>
        </xsd:restriction>
      </xsd:simpleType>
    </xsd:element>
    <xsd:element name="NMITGroup" ma:index="44" nillable="true" ma:displayName="Group" ma:hidden="true" ma:indexed="true" ma:internalName="NMITGroup" ma:readOnly="false">
      <xsd:simpleType>
        <xsd:restriction base="dms:Text">
          <xsd:maxLength value="255"/>
        </xsd:restriction>
      </xsd:simpleType>
    </xsd:element>
    <xsd:element name="NMITCourse" ma:index="45" nillable="true" ma:displayName="Course" ma:default="NA" ma:hidden="true" ma:indexed="true" ma:internalName="NMITCourse">
      <xsd:simpleType>
        <xsd:restriction base="dms:Text">
          <xsd:maxLength value="255"/>
        </xsd:restriction>
      </xsd:simpleType>
    </xsd:element>
    <xsd:element name="NMITCourseCode" ma:index="46" nillable="true" ma:displayName="Course Code" ma:hidden="true" ma:indexed="true" ma:internalName="NMITCourseCode" ma:readOnly="false">
      <xsd:simpleType>
        <xsd:restriction base="dms:Text">
          <xsd:maxLength value="255"/>
        </xsd:restriction>
      </xsd:simpleType>
    </xsd:element>
    <xsd:element name="Moderation" ma:index="48" nillable="true" ma:displayName="Moderation" ma:default="0" ma:indexed="true" ma:internalName="Moderation">
      <xsd:simpleType>
        <xsd:restriction base="dms:Boolean"/>
      </xsd:simpleType>
    </xsd:element>
    <xsd:element name="CourseStatus" ma:index="49" nillable="true" ma:displayName="Course Status" ma:default="NA" ma:format="Dropdown" ma:hidden="true" ma:indexed="true" ma:internalName="CourseStatus">
      <xsd:simpleType>
        <xsd:restriction base="dms:Choice">
          <xsd:enumeration value="Active"/>
          <xsd:enumeration value="Expiring"/>
          <xsd:enumeration value="Discontinued"/>
          <xsd:enumeration value="NA"/>
        </xsd:restriction>
      </xsd:simpleType>
    </xsd:element>
    <xsd:element name="SharedWithUsers" ma:index="6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5" nillable="true" ma:displayName="Shared With Details" ma:internalName="SharedWithDetails" ma:readOnly="true">
      <xsd:simpleType>
        <xsd:restriction base="dms:Note">
          <xsd:maxLength value="255"/>
        </xsd:restriction>
      </xsd:simpleType>
    </xsd:element>
    <xsd:element name="SetLabel" ma:index="69" nillable="true" ma:displayName="Set Label" ma:default="D03M" ma:hidden="true" ma:internalName="SetLabel" ma:readOnly="false">
      <xsd:simpleType>
        <xsd:restriction base="dms:Text">
          <xsd:maxLength value="255"/>
        </xsd:restriction>
      </xsd:simpleType>
    </xsd:element>
    <xsd:element name="OverrideLabel" ma:index="70" nillable="true" ma:displayName="Override Label" ma:hidden="true" ma:internalName="OverrideLabe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0" nillable="true" ma:displayName="Document Type" ma:format="Dropdown" ma:hidden="true" ma:internalName="DocumentType" ma:readOnly="false">
      <xsd:simpleType>
        <xsd:restriction base="dms:Choice">
          <xsd:enumeration value="APPLICATION, certificate, consent related"/>
          <xsd:enumeration value="BUDGET"/>
          <xsd:enumeration value="BUSINESS DEVELOPMENT, Business case, Business Planning"/>
          <xsd:enumeration value="CONTRACT, Variation, Agreement"/>
          <xsd:enumeration value="CORRESPONDENCE"/>
          <xsd:enumeration value="DRAWING, Plan, Map"/>
          <xsd:enumeration value="EMPLOYMENT related"/>
          <xsd:enumeration value="ENROLMENTS"/>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ROGRAMME DEVELOPMENT"/>
          <xsd:enumeration value="PUBLICATION material"/>
          <xsd:enumeration value="PURCHASING related"/>
          <xsd:enumeration value="QUALIFICATIONS, transcripts, results"/>
          <xsd:enumeration value="REPORT, or planning related"/>
          <xsd:enumeration value="RULES, Policy, Bylaw, procedure"/>
          <xsd:enumeration value="SERVICE REQUEST related"/>
          <xsd:enumeration value="SPECIFICATION or standard"/>
          <xsd:enumeration value="STUDENT related"/>
          <xsd:enumeration value="SUPPLIER PRODUCT Info"/>
          <xsd:enumeration value="TEACHING RESOURCES"/>
          <xsd:enumeration value="TEMPLATE, Checklist or Form"/>
        </xsd:restriction>
      </xsd:simpleType>
    </xsd:element>
    <xsd:element name="Narrative" ma:index="12" nillable="true" ma:displayName="Narrative" ma:internalName="Narrative" ma:readOnly="false">
      <xsd:simpleType>
        <xsd:restriction base="dms:Note">
          <xsd:maxLength value="255"/>
        </xsd:restriction>
      </xsd:simpleType>
    </xsd:element>
    <xsd:element name="Subactivity" ma:index="14" nillable="true" ma:displayName="Subactivity" ma:default="NA" ma:hidden="true" ma:indexed="true" ma:internalName="Subactivity">
      <xsd:simpleType>
        <xsd:restriction base="dms:Text">
          <xsd:maxLength value="255"/>
        </xsd:restriction>
      </xsd:simpleType>
    </xsd:element>
    <xsd:element name="Case" ma:index="15" nillable="true" ma:displayName="Case" ma:default="NA" ma:hidden="true" ma:internalName="Case" ma:readOnly="false">
      <xsd:simpleType>
        <xsd:restriction base="dms:Text">
          <xsd:maxLength value="255"/>
        </xsd:restriction>
      </xsd:simpleType>
    </xsd:element>
    <xsd:element name="RelatedPeople" ma:index="16"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7" nillable="true" ma:displayName="Category 1" ma:default="NA" ma:hidden="true" ma:internalName="CategoryName" ma:readOnly="false">
      <xsd:simpleType>
        <xsd:restriction base="dms:Text">
          <xsd:maxLength value="255"/>
        </xsd:restriction>
      </xsd:simpleType>
    </xsd:element>
    <xsd:element name="CategoryValue" ma:index="18" nillable="true" ma:displayName="Category 2" ma:default="NA" ma:hidden="true" ma:internalName="CategoryValue" ma:readOnly="false">
      <xsd:simpleType>
        <xsd:restriction base="dms:Text">
          <xsd:maxLength value="255"/>
        </xsd:restriction>
      </xsd:simpleType>
    </xsd:element>
    <xsd:element name="BusinessValue" ma:index="19" nillable="true" ma:displayName="Business Value" ma:hidden="true" ma:internalName="BusinessValue" ma:readOnly="false">
      <xsd:simpleType>
        <xsd:restriction base="dms:Text">
          <xsd:maxLength value="255"/>
        </xsd:restriction>
      </xsd:simpleType>
    </xsd:element>
    <xsd:element name="FunctionGroup" ma:index="20" nillable="true" ma:displayName="Function Group" ma:default="Education" ma:hidden="true" ma:internalName="FunctionGroup" ma:readOnly="false">
      <xsd:simpleType>
        <xsd:restriction base="dms:Text">
          <xsd:maxLength value="255"/>
        </xsd:restriction>
      </xsd:simpleType>
    </xsd:element>
    <xsd:element name="Function" ma:index="21" nillable="true" ma:displayName="Function" ma:default="Academic Delivery" ma:hidden="true" ma:internalName="Function" ma:readOnly="false">
      <xsd:simpleType>
        <xsd:restriction base="dms:Text">
          <xsd:maxLength value="255"/>
        </xsd:restriction>
      </xsd:simpleType>
    </xsd:element>
    <xsd:element name="PRAType" ma:index="22" nillable="true" ma:displayName="PRA Type" ma:default="Doc" ma:indexed="true" ma:internalName="PRAType">
      <xsd:simpleType>
        <xsd:restriction base="dms:Text">
          <xsd:maxLength value="255"/>
        </xsd:restriction>
      </xsd:simpleType>
    </xsd:element>
    <xsd:element name="PRADate1" ma:index="23" nillable="true" ma:displayName="PRA Date 1" ma:format="DateOnly" ma:hidden="true" ma:internalName="PRADate1" ma:readOnly="false">
      <xsd:simpleType>
        <xsd:restriction base="dms:DateTime"/>
      </xsd:simpleType>
    </xsd:element>
    <xsd:element name="PRADate2" ma:index="24" nillable="true" ma:displayName="PRA Date 2" ma:format="DateOnly" ma:hidden="true" ma:internalName="PRADate2" ma:readOnly="false">
      <xsd:simpleType>
        <xsd:restriction base="dms:DateTime"/>
      </xsd:simpleType>
    </xsd:element>
    <xsd:element name="PRADate3" ma:index="25" nillable="true" ma:displayName="PRA Date 3" ma:format="DateOnly" ma:hidden="true" ma:internalName="PRADate3" ma:readOnly="false">
      <xsd:simpleType>
        <xsd:restriction base="dms:DateTime"/>
      </xsd:simpleType>
    </xsd:element>
    <xsd:element name="PRADateDisposal" ma:index="26" nillable="true" ma:displayName="PRA Date Disposal" ma:format="DateOnly" ma:hidden="true" ma:internalName="PRADateDisposal" ma:readOnly="false">
      <xsd:simpleType>
        <xsd:restriction base="dms:DateTime"/>
      </xsd:simpleType>
    </xsd:element>
    <xsd:element name="PRADateTrigger" ma:index="27" nillable="true" ma:displayName="PRA Date Trigger" ma:format="DateOnly" ma:hidden="true" ma:internalName="PRADateTrigger" ma:readOnly="false">
      <xsd:simpleType>
        <xsd:restriction base="dms:DateTime"/>
      </xsd:simpleType>
    </xsd:element>
    <xsd:element name="PRAText1" ma:index="28" nillable="true" ma:displayName="PRA Text 1" ma:hidden="true" ma:internalName="PRAText1" ma:readOnly="false">
      <xsd:simpleType>
        <xsd:restriction base="dms:Text">
          <xsd:maxLength value="255"/>
        </xsd:restriction>
      </xsd:simpleType>
    </xsd:element>
    <xsd:element name="PRAText2" ma:index="29" nillable="true" ma:displayName="PRA Text 2" ma:hidden="true" ma:internalName="PRAText2" ma:readOnly="false">
      <xsd:simpleType>
        <xsd:restriction base="dms:Text">
          <xsd:maxLength value="255"/>
        </xsd:restriction>
      </xsd:simpleType>
    </xsd:element>
    <xsd:element name="PRAText3" ma:index="30" nillable="true" ma:displayName="PRA Text 3" ma:hidden="true" ma:internalName="PRAText3" ma:readOnly="false">
      <xsd:simpleType>
        <xsd:restriction base="dms:Text">
          <xsd:maxLength value="255"/>
        </xsd:restriction>
      </xsd:simpleType>
    </xsd:element>
    <xsd:element name="PRAText4" ma:index="31" nillable="true" ma:displayName="PRA Text 4" ma:hidden="true" ma:internalName="PRAText4" ma:readOnly="false">
      <xsd:simpleType>
        <xsd:restriction base="dms:Text">
          <xsd:maxLength value="255"/>
        </xsd:restriction>
      </xsd:simpleType>
    </xsd:element>
    <xsd:element name="PRAText5" ma:index="32" nillable="true" ma:displayName="PRA Text 5" ma:hidden="true" ma:internalName="PRAText5" ma:readOnly="false">
      <xsd:simpleType>
        <xsd:restriction base="dms:Text">
          <xsd:maxLength value="255"/>
        </xsd:restriction>
      </xsd:simpleType>
    </xsd:element>
    <xsd:element name="AggregationStatus" ma:index="33"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4" nillable="true" ma:displayName="Project" ma:default="NA" ma:hidden="true" ma:internalName="Project" ma:readOnly="false">
      <xsd:simpleType>
        <xsd:restriction base="dms:Text">
          <xsd:maxLength value="255"/>
        </xsd:restriction>
      </xsd:simpleType>
    </xsd:element>
    <xsd:element name="Activity" ma:index="35" nillable="true" ma:displayName="Activity" ma:default="Course Deliver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1" nillable="true" ma:displayName="Key Words" ma:hidden="true" ma:internalName="KeyWords" ma:readOnly="false">
      <xsd:simpleType>
        <xsd:restriction base="dms:Note"/>
      </xsd:simpleType>
    </xsd:element>
    <xsd:element name="SecurityClassification" ma:index="13"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6"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7" nillable="true" ma:displayName="Channel" ma:default="NA" ma:hidden="true" ma:internalName="Channel" ma:readOnly="false">
      <xsd:simpleType>
        <xsd:restriction base="dms:Text">
          <xsd:maxLength value="255"/>
        </xsd:restriction>
      </xsd:simpleType>
    </xsd:element>
    <xsd:element name="Team" ma:index="38" nillable="true" ma:displayName="Team" ma:default="" ma:hidden="true" ma:internalName="Team" ma:readOnly="false">
      <xsd:simpleType>
        <xsd:restriction base="dms:Text">
          <xsd:maxLength value="255"/>
        </xsd:restriction>
      </xsd:simpleType>
    </xsd:element>
    <xsd:element name="Level2" ma:index="39" nillable="true" ma:displayName="Level2" ma:default="NA" ma:hidden="true" ma:internalName="Level2" ma:readOnly="false">
      <xsd:simpleType>
        <xsd:restriction base="dms:Text">
          <xsd:maxLength value="255"/>
        </xsd:restriction>
      </xsd:simpleType>
    </xsd:element>
    <xsd:element name="Level3" ma:index="40" nillable="true" ma:displayName="Level3" ma:hidden="true" ma:internalName="Level3"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defcac-0f78-428e-831b-ef4deed1ee9d" elementFormDefault="qualified">
    <xsd:import namespace="http://schemas.microsoft.com/office/2006/documentManagement/types"/>
    <xsd:import namespace="http://schemas.microsoft.com/office/infopath/2007/PartnerControls"/>
    <xsd:element name="Priority" ma:index="41" nillable="true" ma:displayName="Priority" ma:default="NA" ma:indexed="true" ma:internalName="Priori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532c99-053d-4609-b0f3-590a322aae29" elementFormDefault="qualified">
    <xsd:import namespace="http://schemas.microsoft.com/office/2006/documentManagement/types"/>
    <xsd:import namespace="http://schemas.microsoft.com/office/infopath/2007/PartnerControls"/>
    <xsd:element name="MediaServiceMetadata" ma:index="50" nillable="true" ma:displayName="MediaServiceMetadata" ma:hidden="true" ma:internalName="MediaServiceMetadata" ma:readOnly="true">
      <xsd:simpleType>
        <xsd:restriction base="dms:Note"/>
      </xsd:simpleType>
    </xsd:element>
    <xsd:element name="MediaServiceFastMetadata" ma:index="51" nillable="true" ma:displayName="MediaServiceFastMetadata" ma:hidden="true" ma:internalName="MediaServiceFastMetadata" ma:readOnly="true">
      <xsd:simpleType>
        <xsd:restriction base="dms:Note"/>
      </xsd:simpleType>
    </xsd:element>
    <xsd:element name="of760f40dbcf4641bc337cc18ad19c9c" ma:index="52" nillable="true" ma:taxonomy="true" ma:internalName="of760f40dbcf4641bc337cc18ad19c9c" ma:taxonomyFieldName="AcademicYear" ma:displayName="Academic Year" ma:indexed="true" ma:default="" ma:fieldId="{8f760f40-dbcf-4641-bc33-7cc18ad19c9c}" ma:sspId="aff2368f-06c5-4ec1-815f-ee39fb0e2878" ma:termSetId="27a3d3ef-35f3-43bb-b630-eff0e2d7bfc8" ma:anchorId="00000000-0000-0000-0000-000000000000" ma:open="false" ma:isKeyword="false">
      <xsd:complexType>
        <xsd:sequence>
          <xsd:element ref="pc:Terms" minOccurs="0" maxOccurs="1"/>
        </xsd:sequence>
      </xsd:complexType>
    </xsd:element>
    <xsd:element name="MediaServiceAutoKeyPoints" ma:index="53" nillable="true" ma:displayName="MediaServiceAutoKeyPoints" ma:hidden="true" ma:internalName="MediaServiceAutoKeyPoints" ma:readOnly="true">
      <xsd:simpleType>
        <xsd:restriction base="dms:Note"/>
      </xsd:simpleType>
    </xsd:element>
    <xsd:element name="MediaServiceKeyPoints" ma:index="54" nillable="true" ma:displayName="KeyPoints" ma:internalName="MediaServiceKeyPoints" ma:readOnly="true">
      <xsd:simpleType>
        <xsd:restriction base="dms:Note">
          <xsd:maxLength value="255"/>
        </xsd:restriction>
      </xsd:simpleType>
    </xsd:element>
    <xsd:element name="MediaServiceAutoTags" ma:index="56" nillable="true" ma:displayName="Tags" ma:internalName="MediaServiceAutoTags" ma:readOnly="true">
      <xsd:simpleType>
        <xsd:restriction base="dms:Text"/>
      </xsd:simpleType>
    </xsd:element>
    <xsd:element name="MediaServiceOCR" ma:index="57" nillable="true" ma:displayName="Extracted Text" ma:internalName="MediaServiceOCR" ma:readOnly="true">
      <xsd:simpleType>
        <xsd:restriction base="dms:Note">
          <xsd:maxLength value="255"/>
        </xsd:restriction>
      </xsd:simpleType>
    </xsd:element>
    <xsd:element name="MediaServiceGenerationTime" ma:index="58" nillable="true" ma:displayName="MediaServiceGenerationTime" ma:hidden="true" ma:internalName="MediaServiceGenerationTime" ma:readOnly="true">
      <xsd:simpleType>
        <xsd:restriction base="dms:Text"/>
      </xsd:simpleType>
    </xsd:element>
    <xsd:element name="MediaServiceEventHashCode" ma:index="59" nillable="true" ma:displayName="MediaServiceEventHashCode" ma:hidden="true" ma:internalName="MediaServiceEventHashCode" ma:readOnly="true">
      <xsd:simpleType>
        <xsd:restriction base="dms:Text"/>
      </xsd:simpleType>
    </xsd:element>
    <xsd:element name="MediaServiceDateTaken" ma:index="60" nillable="true" ma:displayName="MediaServiceDateTaken" ma:hidden="true" ma:internalName="MediaServiceDateTaken" ma:readOnly="true">
      <xsd:simpleType>
        <xsd:restriction base="dms:Text"/>
      </xsd:simpleType>
    </xsd:element>
    <xsd:element name="lcf76f155ced4ddcb4097134ff3c332f" ma:index="62" nillable="true" ma:taxonomy="true" ma:internalName="lcf76f155ced4ddcb4097134ff3c332f" ma:taxonomyFieldName="MediaServiceImageTags" ma:displayName="Image Tags" ma:readOnly="false" ma:fieldId="{5cf76f15-5ced-4ddc-b409-7134ff3c332f}" ma:taxonomyMulti="true" ma:sspId="aff2368f-06c5-4ec1-815f-ee39fb0e2878" ma:termSetId="09814cd3-568e-fe90-9814-8d621ff8fb84" ma:anchorId="fba54fb3-c3e1-fe81-a776-ca4b69148c4d" ma:open="true" ma:isKeyword="false">
      <xsd:complexType>
        <xsd:sequence>
          <xsd:element ref="pc:Terms" minOccurs="0" maxOccurs="1"/>
        </xsd:sequence>
      </xsd:complexType>
    </xsd:element>
    <xsd:element name="MediaLengthInSeconds" ma:index="63" nillable="true" ma:displayName="MediaLengthInSeconds" ma:hidden="true" ma:internalName="MediaLengthInSeconds" ma:readOnly="true">
      <xsd:simpleType>
        <xsd:restriction base="dms:Unknown"/>
      </xsd:simpleType>
    </xsd:element>
    <xsd:element name="MediaServiceLocation" ma:index="66" nillable="true" ma:displayName="Location" ma:description="" ma:indexed="true" ma:internalName="MediaServiceLocation" ma:readOnly="true">
      <xsd:simpleType>
        <xsd:restriction base="dms:Text"/>
      </xsd:simpleType>
    </xsd:element>
    <xsd:element name="MediaServiceSearchProperties" ma:index="67" nillable="true" ma:displayName="MediaServiceSearchProperties" ma:hidden="true" ma:internalName="MediaServiceSearchProperties" ma:readOnly="true">
      <xsd:simpleType>
        <xsd:restriction base="dms:Note"/>
      </xsd:simpleType>
    </xsd:element>
    <xsd:element name="MediaServiceObjectDetectorVersions" ma:index="6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8D0E5E-C9F4-441D-8496-258B053986AA}">
  <ds:schemaRefs>
    <ds:schemaRef ds:uri="http://schemas.microsoft.com/sharepoint/events"/>
  </ds:schemaRefs>
</ds:datastoreItem>
</file>

<file path=customXml/itemProps2.xml><?xml version="1.0" encoding="utf-8"?>
<ds:datastoreItem xmlns:ds="http://schemas.openxmlformats.org/officeDocument/2006/customXml" ds:itemID="{04CBCA87-0990-43C8-9E9D-41BE98C1E056}">
  <ds:schemaRefs>
    <ds:schemaRef ds:uri="http://schemas.microsoft.com/sharepoint/v3/contenttype/forms"/>
  </ds:schemaRefs>
</ds:datastoreItem>
</file>

<file path=customXml/itemProps3.xml><?xml version="1.0" encoding="utf-8"?>
<ds:datastoreItem xmlns:ds="http://schemas.openxmlformats.org/officeDocument/2006/customXml" ds:itemID="{51C7BDF0-3CC5-4D37-B2C0-96A8E34A7E8F}">
  <ds:schemaRefs>
    <ds:schemaRef ds:uri="c150b595-addc-4a5f-a362-76477efe2a60"/>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15ffb055-6eb4-45a1-bc20-bf2ac0d420da"/>
    <ds:schemaRef ds:uri="4f9c820c-e7e2-444d-97ee-45f2b3485c1d"/>
    <ds:schemaRef ds:uri="a8532c99-053d-4609-b0f3-590a322aae29"/>
    <ds:schemaRef ds:uri="http://purl.org/dc/terms/"/>
    <ds:schemaRef ds:uri="03defcac-0f78-428e-831b-ef4deed1ee9d"/>
    <ds:schemaRef ds:uri="c91a514c-9034-4fa3-897a-8352025b26ed"/>
    <ds:schemaRef ds:uri="725c79e5-42ce-4aa0-ac78-b6418001f0d2"/>
    <ds:schemaRef ds:uri="http://www.w3.org/XML/1998/namespace"/>
  </ds:schemaRefs>
</ds:datastoreItem>
</file>

<file path=customXml/itemProps4.xml><?xml version="1.0" encoding="utf-8"?>
<ds:datastoreItem xmlns:ds="http://schemas.openxmlformats.org/officeDocument/2006/customXml" ds:itemID="{3A9CB6E7-CB59-462B-94C5-19E50BA24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50b595-addc-4a5f-a362-76477efe2a60"/>
    <ds:schemaRef ds:uri="4f9c820c-e7e2-444d-97ee-45f2b3485c1d"/>
    <ds:schemaRef ds:uri="15ffb055-6eb4-45a1-bc20-bf2ac0d420da"/>
    <ds:schemaRef ds:uri="725c79e5-42ce-4aa0-ac78-b6418001f0d2"/>
    <ds:schemaRef ds:uri="c91a514c-9034-4fa3-897a-8352025b26ed"/>
    <ds:schemaRef ds:uri="03defcac-0f78-428e-831b-ef4deed1ee9d"/>
    <ds:schemaRef ds:uri="a8532c99-053d-4609-b0f3-590a322aae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1029</Words>
  <Application>Microsoft Office PowerPoint</Application>
  <PresentationFormat>Widescreen</PresentationFormat>
  <Paragraphs>101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Aparajita</vt:lpstr>
      <vt:lpstr>Arial</vt:lpstr>
      <vt:lpstr>Gill Sans MT</vt:lpstr>
      <vt:lpstr>Palatino Linotype</vt:lpstr>
      <vt:lpstr>Gallery</vt:lpstr>
      <vt:lpstr>             The supervision relationship  </vt:lpstr>
      <vt:lpstr>THE SUPERVISION RELATIONSHIP – The beginning</vt:lpstr>
      <vt:lpstr>A resonant relationship</vt:lpstr>
      <vt:lpstr>PowerPoint Presentation</vt:lpstr>
      <vt:lpstr>A negotiation</vt:lpstr>
      <vt:lpstr>Negotiating an effective supervision contract</vt:lpstr>
      <vt:lpstr>Four stages of setting up a supervision relationship</vt:lpstr>
      <vt:lpstr>Mandate</vt:lpstr>
      <vt:lpstr>Key issues at the mandate stage</vt:lpstr>
      <vt:lpstr>Engagement</vt:lpstr>
      <vt:lpstr>Key Areas to explore at the engagement stage:</vt:lpstr>
      <vt:lpstr>Acknowledging Ambivalence and resistance</vt:lpstr>
      <vt:lpstr>Contracting</vt:lpstr>
      <vt:lpstr>Contracting continued….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supervision relationship  </dc:title>
  <dc:creator/>
  <cp:lastModifiedBy/>
  <cp:revision>20</cp:revision>
  <dcterms:created xsi:type="dcterms:W3CDTF">2021-05-05T23:33:20Z</dcterms:created>
  <dcterms:modified xsi:type="dcterms:W3CDTF">2024-04-03T23:56:40Z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0x010100F9E5406042B6D74281C386E82A9DE68400D818AB4205238740B9841BF5F2E070DF</vt:lpwstr>
  </property>
  <property fmtid="{D5CDD505-2E9C-101B-9397-08002B2CF9AE}" pid="3" name="MediaServiceImageTags">
    <vt:lpwstr/>
  </property>
  <property fmtid="{D5CDD505-2E9C-101B-9397-08002B2CF9AE}" pid="4" name="NMITYear">
    <vt:lpwstr>2024</vt:lpwstr>
  </property>
  <property fmtid="{D5CDD505-2E9C-101B-9397-08002B2CF9AE}" pid="5" name="Programmes">
    <vt:lpwstr/>
  </property>
  <property fmtid="{D5CDD505-2E9C-101B-9397-08002B2CF9AE}" pid="6" name="_dlc_DocId">
    <vt:lpwstr>U5RCTUST6MMN-1649693853-153509</vt:lpwstr>
  </property>
  <property fmtid="{D5CDD505-2E9C-101B-9397-08002B2CF9AE}" pid="7" name="_dlc_DocIdItemGuid">
    <vt:lpwstr>e72f6e8b-aeea-4820-badd-bbefcba95745</vt:lpwstr>
  </property>
  <property fmtid="{D5CDD505-2E9C-101B-9397-08002B2CF9AE}" pid="8" name="_dlc_DocIdUrl">
    <vt:lpwstr>https://livenmitac.sharepoint.com/sites/hub-Academic/_layouts/15/DocIdRedir.aspx?ID=U5RCTUST6MMN-1649693853-153509, U5RCTUST6MMN-1649693853-153509</vt:lpwstr>
  </property>
  <property fmtid="{D5CDD505-2E9C-101B-9397-08002B2CF9AE}" pid="9" name="_docset_NoMedatataSyncRequired">
    <vt:lpwstr>False</vt:lpwstr>
  </property>
  <property fmtid="{D5CDD505-2E9C-101B-9397-08002B2CF9AE}" pid="10" name="AcademicYear">
    <vt:lpwstr>1760</vt:lpwstr>
  </property>
</Properties>
</file>