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64" r:id="rId9"/>
    <p:sldId id="258" r:id="rId10"/>
    <p:sldId id="259" r:id="rId11"/>
    <p:sldId id="260" r:id="rId12"/>
    <p:sldId id="263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0785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8543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740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160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8326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5114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855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218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2171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243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88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997E-AF1B-449B-A3EF-5BEA9A410698}" type="datetimeFigureOut">
              <a:rPr lang="en-NZ" smtClean="0"/>
              <a:t>11/12/2013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8C17-C0AA-47FD-AB5D-59F602F12A6C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488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nz/url?sa=i&amp;rct=j&amp;q=bloom's+taxonomy&amp;source=images&amp;cd=&amp;cad=rja&amp;docid=6kRGsDT_ioMTiM&amp;tbnid=FpZPFUIcdF1uwM:&amp;ved=0CAUQjRw&amp;url=http://www.educatorstechnology.com/2013/03/a-great-blooms-taxonomy-wheel-for.html&amp;ei=1P6SUdWHEITQkwWDs4GQBQ&amp;bvm=bv.46471029,d.dGI&amp;psig=AFQjCNGgScBkQJw93IwWa1JWxHth5VCXYw&amp;ust=13686742527405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nventors.about.com/library/lessons/bl_benjamin_bloom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Writing at Post Graduate Level.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HSHS802 Professional Supervision 1</a:t>
            </a:r>
          </a:p>
        </p:txBody>
      </p:sp>
    </p:spTree>
    <p:extLst>
      <p:ext uri="{BB962C8B-B14F-4D97-AF65-F5344CB8AC3E}">
        <p14:creationId xmlns:p14="http://schemas.microsoft.com/office/powerpoint/2010/main" val="33746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Bloom (1956</a:t>
            </a:r>
            <a:r>
              <a:rPr lang="en-NZ" dirty="0"/>
              <a:t>) Taxonomy of Learning </a:t>
            </a:r>
          </a:p>
        </p:txBody>
      </p:sp>
      <p:pic>
        <p:nvPicPr>
          <p:cNvPr id="4" name="Picture 2" descr="http://www.nwlink.com/~donclark/hrd/learning/id/bloom_taxonom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72816"/>
            <a:ext cx="432048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3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 dirty="0" smtClean="0"/>
          </a:p>
          <a:p>
            <a:pPr marL="0" indent="0">
              <a:buNone/>
            </a:pPr>
            <a:r>
              <a:rPr lang="en-NZ" sz="2000" b="1" dirty="0" smtClean="0"/>
              <a:t>General Expectations of Writing at NZQA Levels</a:t>
            </a:r>
            <a:endParaRPr lang="en-NZ" sz="2000" b="1" dirty="0"/>
          </a:p>
          <a:p>
            <a:endParaRPr lang="en-NZ" sz="2000" b="1" dirty="0" smtClean="0"/>
          </a:p>
          <a:p>
            <a:pPr marL="0" indent="0">
              <a:buNone/>
            </a:pPr>
            <a:r>
              <a:rPr lang="en-NZ" sz="2000" dirty="0" smtClean="0"/>
              <a:t>Level 8-9    Post Graduate </a:t>
            </a:r>
          </a:p>
          <a:p>
            <a:pPr marL="0" indent="0">
              <a:buNone/>
            </a:pPr>
            <a:r>
              <a:rPr lang="en-NZ" sz="2000" dirty="0" smtClean="0"/>
              <a:t>Level   7     Degree </a:t>
            </a:r>
          </a:p>
          <a:p>
            <a:pPr marL="0" indent="0">
              <a:buNone/>
            </a:pPr>
            <a:r>
              <a:rPr lang="en-NZ" sz="2000" dirty="0" smtClean="0"/>
              <a:t>Level’s 5-6 Diploma  </a:t>
            </a:r>
          </a:p>
          <a:p>
            <a:pPr marL="0" indent="0">
              <a:buNone/>
            </a:pPr>
            <a:r>
              <a:rPr lang="en-NZ" sz="2000" dirty="0" smtClean="0"/>
              <a:t>Level’s 2-4 Certificate</a:t>
            </a:r>
            <a:endParaRPr lang="en-NZ" sz="2000" dirty="0"/>
          </a:p>
        </p:txBody>
      </p:sp>
      <p:pic>
        <p:nvPicPr>
          <p:cNvPr id="7" name="Picture 2" descr="http://www.nwlink.com/~donclark/hrd/learning/id/bloom_taxonom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15344"/>
            <a:ext cx="38100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61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Bloom (1956)  Taxonomy of Learning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3074" name="Picture 2" descr="http://1.bp.blogspot.com/-eixtu_N6NuY/UEoUB1lDvAI/AAAAAAAACY8/3dIXSuP_72I/s1600/bloomwheel3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314825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Critical Thinking?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NZ" dirty="0" smtClean="0"/>
          </a:p>
          <a:p>
            <a:r>
              <a:rPr lang="en-NZ" dirty="0" smtClean="0"/>
              <a:t>What is critical thinking?</a:t>
            </a:r>
          </a:p>
          <a:p>
            <a:endParaRPr lang="en-NZ" dirty="0"/>
          </a:p>
          <a:p>
            <a:r>
              <a:rPr lang="en-NZ" dirty="0" smtClean="0"/>
              <a:t>Does critical thinking improve clinical competence?</a:t>
            </a:r>
          </a:p>
          <a:p>
            <a:endParaRPr lang="en-NZ" dirty="0"/>
          </a:p>
          <a:p>
            <a:r>
              <a:rPr lang="en-NZ" dirty="0" smtClean="0"/>
              <a:t>Does it develop us as supervisors? </a:t>
            </a:r>
          </a:p>
          <a:p>
            <a:endParaRPr lang="en-NZ" dirty="0"/>
          </a:p>
          <a:p>
            <a:r>
              <a:rPr lang="en-NZ" dirty="0" smtClean="0"/>
              <a:t>How do we develop our writing to be more critical than descriptive?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8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n-NZ" sz="3200" dirty="0" smtClean="0"/>
              <a:t>Heath (2012) draws on the following to define critical thinking….. 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N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‘</a:t>
            </a:r>
            <a:r>
              <a:rPr lang="en-NZ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art of analysing and evaluating thinking with a view to improving it’ (Paul and Elder cited by hooks, 2010.p9).  </a:t>
            </a:r>
          </a:p>
          <a:p>
            <a:pPr marL="0" indent="0">
              <a:buNone/>
            </a:pPr>
            <a:endParaRPr lang="en-NZ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NZ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‘the habit of making sure our assumptions are accurate and that our actions have the results we want them to have’ (Brookfield,2012, p14.). </a:t>
            </a:r>
            <a:endParaRPr lang="en-NZ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Planning your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Jot </a:t>
            </a:r>
            <a:r>
              <a:rPr lang="en-US" dirty="0"/>
              <a:t>down </a:t>
            </a:r>
            <a:endParaRPr lang="en-US" dirty="0" smtClean="0"/>
          </a:p>
          <a:p>
            <a:pPr marL="1028700" lvl="1" indent="-571500">
              <a:buFont typeface="+mj-lt"/>
              <a:buAutoNum type="romanLcPeriod"/>
            </a:pPr>
            <a:r>
              <a:rPr lang="en-US" sz="2000" dirty="0" smtClean="0"/>
              <a:t>any </a:t>
            </a:r>
            <a:r>
              <a:rPr lang="en-US" sz="2000" dirty="0"/>
              <a:t>experiences </a:t>
            </a:r>
            <a:r>
              <a:rPr lang="en-US" sz="2000" dirty="0" smtClean="0"/>
              <a:t>that come to mind that relate to the topic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000" dirty="0" smtClean="0"/>
              <a:t>what do you notice/what do these mean to you?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000" dirty="0" smtClean="0"/>
              <a:t>any issues/questions/wonderings that arise for you that you would like to explore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000" dirty="0" smtClean="0"/>
              <a:t>any </a:t>
            </a:r>
            <a:r>
              <a:rPr lang="en-US" sz="2000" dirty="0"/>
              <a:t>knowledge comes to </a:t>
            </a:r>
            <a:r>
              <a:rPr lang="en-US" sz="2000" dirty="0" smtClean="0"/>
              <a:t>mind.</a:t>
            </a:r>
          </a:p>
          <a:p>
            <a:pPr marL="457200" lvl="1" indent="0">
              <a:buNone/>
            </a:pPr>
            <a:r>
              <a:rPr lang="en-US" sz="2000" dirty="0" smtClean="0"/>
              <a:t>	  </a:t>
            </a:r>
          </a:p>
          <a:p>
            <a:pPr marL="971550" lvl="1" indent="-514350">
              <a:buAutoNum type="romanLcPeriod" startAt="5"/>
            </a:pPr>
            <a:r>
              <a:rPr lang="en-US" sz="2000" dirty="0" smtClean="0"/>
              <a:t> generate six discussion points.</a:t>
            </a:r>
          </a:p>
          <a:p>
            <a:pPr marL="457200" lvl="1" indent="0">
              <a:buNone/>
            </a:pPr>
            <a:r>
              <a:rPr lang="en-US" sz="2000" dirty="0" smtClean="0"/>
              <a:t>	  identify your thinking and engage in a critical process around your 	  thinking using literature to help and support you.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write this down- making sure you orientate the reader throughout. 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97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ways to think critically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what the evidence is for the thinking/claim 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is being assumed in the situation/claim 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counter theories or alternative perspectives</a:t>
            </a:r>
          </a:p>
          <a:p>
            <a:pPr marL="2686050" lvl="5" indent="-514350">
              <a:buFont typeface="+mj-lt"/>
              <a:buAutoNum type="romanUcPeriod"/>
            </a:pPr>
            <a:r>
              <a:rPr 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the ‘silences’ .  Consider the inherent power positions. 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Capture implicit messages 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Examine – bias or collusion in the claim.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in connection to ethic of care in relationships.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how we might improve our thinking and actions </a:t>
            </a:r>
          </a:p>
          <a:p>
            <a:pPr marL="514350" indent="-514350">
              <a:buFont typeface="+mj-lt"/>
              <a:buAutoNum type="romanUcPeriod"/>
            </a:pP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	Adapted from Heath (2010).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Bloom, B. (1956). Taxonomy of Education Objectives.  </a:t>
            </a:r>
            <a:r>
              <a:rPr lang="en-US" sz="2000"/>
              <a:t>See </a:t>
            </a:r>
            <a:r>
              <a:rPr lang="en-US" sz="2000">
                <a:hlinkClick r:id="rId2"/>
              </a:rPr>
              <a:t>http://</a:t>
            </a:r>
            <a:r>
              <a:rPr lang="en-US" sz="2000" smtClean="0">
                <a:hlinkClick r:id="rId2"/>
              </a:rPr>
              <a:t>inventors.about.com/library/lessons/bl_benjamin_bloom.htm</a:t>
            </a:r>
            <a:endParaRPr lang="en-US" sz="2000" dirty="0" smtClean="0"/>
          </a:p>
          <a:p>
            <a:r>
              <a:rPr lang="en-US" sz="2200" dirty="0" smtClean="0"/>
              <a:t>Brookfield, S. (2012). Teaching for Critical Thinking Tools and Techniques to Help Students Question Their Assumptions. San Francisco, USA: Josey-Bass. </a:t>
            </a:r>
          </a:p>
          <a:p>
            <a:r>
              <a:rPr lang="en-US" sz="2200" dirty="0" smtClean="0"/>
              <a:t>Heath, M. (2010) On critical thinking. </a:t>
            </a:r>
            <a:r>
              <a:rPr lang="en-US" sz="2200" i="1" dirty="0" smtClean="0"/>
              <a:t>The International Journal of Narrative Therapy and Community Work. 2012.no.4 pp. 11-18. www.dulwichcentre.com.au </a:t>
            </a:r>
          </a:p>
          <a:p>
            <a:r>
              <a:rPr lang="en-US" sz="2000" dirty="0" smtClean="0"/>
              <a:t>hooks,  b. (2010) Teaching Critical Thinking in Practical Wisdom. New York, USA: Routledge.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318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24C74D3720141BE822EC23B00138E" ma:contentTypeVersion="4" ma:contentTypeDescription="Create a new document." ma:contentTypeScope="" ma:versionID="63e9a3a595a1386c45bc2fb3e336f053">
  <xsd:schema xmlns:xsd="http://www.w3.org/2001/XMLSchema" xmlns:xs="http://www.w3.org/2001/XMLSchema" xmlns:p="http://schemas.microsoft.com/office/2006/metadata/properties" xmlns:ns1="http://schemas.microsoft.com/sharepoint/v3" xmlns:ns2="09b9e41b-b25b-4aa5-a938-53177cb07682" xmlns:ns3="http://schemas.microsoft.com/sharepoint/v4" targetNamespace="http://schemas.microsoft.com/office/2006/metadata/properties" ma:root="true" ma:fieldsID="af0ddfa52924b9327587f818b93bee37" ns1:_="" ns2:_="" ns3:_="">
    <xsd:import namespace="http://schemas.microsoft.com/sharepoint/v3"/>
    <xsd:import namespace="09b9e41b-b25b-4aa5-a938-53177cb0768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AveLargeFileSize" minOccurs="0"/>
                <xsd:element ref="ns2:_dlc_DocId" minOccurs="0"/>
                <xsd:element ref="ns2:_dlc_DocIdUrl" minOccurs="0"/>
                <xsd:element ref="ns2:_dlc_DocIdPersistId" minOccurs="0"/>
                <xsd:element ref="ns2:fcbaed16bb25471891b70ad62a0e9884" minOccurs="0"/>
                <xsd:element ref="ns2:TaxCatchAll" minOccurs="0"/>
                <xsd:element ref="ns2:TaxCatchAllLabel" minOccurs="0"/>
                <xsd:element ref="ns1:CSMeta2010Field" minOccurs="0"/>
                <xsd:element ref="ns2:ModifiedByJobTitle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LargeFileSize" ma:index="8" nillable="true" ma:displayName="Large File Size" ma:hidden="true" ma:internalName="AveLargeFileSize">
      <xsd:simpleType>
        <xsd:restriction base="dms:Unknown"/>
      </xsd:simpleType>
    </xsd:element>
    <xsd:element name="CSMeta2010Field" ma:index="17" nillable="true" ma:displayName="Classification Status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9e41b-b25b-4aa5-a938-53177cb0768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cbaed16bb25471891b70ad62a0e9884" ma:index="13" nillable="true" ma:taxonomy="true" ma:internalName="fcbaed16bb25471891b70ad62a0e9884" ma:taxonomyFieldName="Classified" ma:displayName="Classified" ma:default="1;#Document|aa914bc3-2c82-4430-895b-dc253e8ad004" ma:fieldId="{fcbaed16-bb25-4718-91b7-0ad62a0e9884}" ma:sspId="ece8bcd6-4c8f-452a-a2b1-ed346e2bede5" ma:termSetId="eb5d5d18-b5e9-4b42-aa57-54d9e90930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0c06ee51-3942-4e4d-8e60-89ead4d20b8d}" ma:internalName="TaxCatchAll" ma:showField="CatchAllData" ma:web="0cf3c6fb-8b2b-4b0b-9f2b-f0d7bea1f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0c06ee51-3942-4e4d-8e60-89ead4d20b8d}" ma:internalName="TaxCatchAllLabel" ma:readOnly="true" ma:showField="CatchAllDataLabel" ma:web="0cf3c6fb-8b2b-4b0b-9f2b-f0d7bea1f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odifiedByJobTitle" ma:index="18" nillable="true" ma:displayName="ModifiedByJobTitle" ma:internalName="ModifiedByJobTitl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ece8bcd6-4c8f-452a-a2b1-ed346e2bede5" ContentTypeId="0x0101" PreviousValue="false"/>
</file>

<file path=customXml/item3.xml><?xml version="1.0" encoding="utf-8"?>
<?mso-contentType ?>
<spe:Receivers xmlns:spe="http://schemas.microsoft.com/sharepoint/events">
  <Receiver>
    <Name>ItemUpdatedEventHandlerForConceptSearch</Name>
    <Synchronization>Asynchronous</Synchronization>
    <Type>10002</Type>
    <SequenceNumber>10001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eLargeFileSize xmlns="http://schemas.microsoft.com/sharepoint/v3" xsi:nil="true"/>
    <CSMeta2010Field xmlns="http://schemas.microsoft.com/sharepoint/v3" xsi:nil="true"/>
    <IconOverlay xmlns="http://schemas.microsoft.com/sharepoint/v4" xsi:nil="true"/>
    <ModifiedByJobTitle xmlns="09b9e41b-b25b-4aa5-a938-53177cb07682">Senior Academic Staff Member (3/08/2013 1:40 p.m.)</ModifiedByJobTitle>
    <fcbaed16bb25471891b70ad62a0e9884 xmlns="09b9e41b-b25b-4aa5-a938-53177cb0768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</TermName>
          <TermId xmlns="http://schemas.microsoft.com/office/infopath/2007/PartnerControls">aa914bc3-2c82-4430-895b-dc253e8ad004</TermId>
        </TermInfo>
      </Terms>
    </fcbaed16bb25471891b70ad62a0e9884>
    <TaxCatchAll xmlns="09b9e41b-b25b-4aa5-a938-53177cb07682">
      <Value>1</Value>
    </TaxCatchAll>
  </documentManagement>
</p:properties>
</file>

<file path=customXml/itemProps1.xml><?xml version="1.0" encoding="utf-8"?>
<ds:datastoreItem xmlns:ds="http://schemas.openxmlformats.org/officeDocument/2006/customXml" ds:itemID="{48A3EDDE-37A8-46E8-9F06-4D8242295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b9e41b-b25b-4aa5-a938-53177cb0768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A3E9DA-8306-4BCB-99F3-2EFC158467C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18B6AE7-9F7F-41B9-8B62-FE6703D7313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7432597-A8B7-4D1C-928B-FB427BDE2F8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52D20BE-5CB3-4605-B3FC-4EDA961D13CC}">
  <ds:schemaRefs>
    <ds:schemaRef ds:uri="http://schemas.microsoft.com/office/infopath/2007/PartnerControls"/>
    <ds:schemaRef ds:uri="http://purl.org/dc/terms/"/>
    <ds:schemaRef ds:uri="09b9e41b-b25b-4aa5-a938-53177cb07682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sharepoint/v4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352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Writing at Post Graduate Level. </vt:lpstr>
      <vt:lpstr>Bloom (1956) Taxonomy of Learning </vt:lpstr>
      <vt:lpstr>PowerPoint Presentation</vt:lpstr>
      <vt:lpstr>Bloom (1956)  Taxonomy of Learning </vt:lpstr>
      <vt:lpstr>Why Critical Thinking? </vt:lpstr>
      <vt:lpstr>Heath (2012) draws on the following to define critical thinking….. </vt:lpstr>
      <vt:lpstr>Planning your essay</vt:lpstr>
      <vt:lpstr>Some ways to think critically</vt:lpstr>
      <vt:lpstr>References</vt:lpstr>
    </vt:vector>
  </TitlesOfParts>
  <Company>Wintec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and Post Graduate level.</dc:title>
  <dc:creator>Janet May</dc:creator>
  <cp:lastModifiedBy>Janet May</cp:lastModifiedBy>
  <cp:revision>20</cp:revision>
  <dcterms:created xsi:type="dcterms:W3CDTF">2013-05-15T03:17:10Z</dcterms:created>
  <dcterms:modified xsi:type="dcterms:W3CDTF">2013-12-11T02:45:31Z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0x0101002D024C74D3720141BE822EC23B00138E</vt:lpwstr>
  </property>
  <property fmtid="{D5CDD505-2E9C-101B-9397-08002B2CF9AE}" pid="3" name="Classified">
    <vt:lpwstr>1;#Document|aa914bc3-2c82-4430-895b-dc253e8ad004</vt:lpwstr>
  </property>
</Properties>
</file>