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37" r:id="rId4"/>
  </p:sldMasterIdLst>
  <p:notesMasterIdLst>
    <p:notesMasterId r:id="rId32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4" r:id="rId12"/>
    <p:sldId id="263" r:id="rId13"/>
    <p:sldId id="265" r:id="rId14"/>
    <p:sldId id="266" r:id="rId15"/>
    <p:sldId id="267" r:id="rId16"/>
    <p:sldId id="268" r:id="rId17"/>
    <p:sldId id="270" r:id="rId18"/>
    <p:sldId id="271" r:id="rId19"/>
    <p:sldId id="272" r:id="rId20"/>
    <p:sldId id="273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74" r:id="rId31"/>
  </p:sldIdLst>
  <p:sldSz cx="9144000" cy="6858000" type="screen4x3"/>
  <p:notesSz cx="6858000" cy="9144000"/>
  <p:custDataLst>
    <p:tags r:id="rId3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88" autoAdjust="0"/>
  </p:normalViewPr>
  <p:slideViewPr>
    <p:cSldViewPr>
      <p:cViewPr varScale="1">
        <p:scale>
          <a:sx n="53" d="100"/>
          <a:sy n="53" d="100"/>
        </p:scale>
        <p:origin x="1339" y="4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gs" Target="tags/tag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F5A5DE-55BE-4670-8BCE-C3240DB049C4}" type="datetimeFigureOut">
              <a:rPr lang="en-NZ" smtClean="0"/>
              <a:pPr/>
              <a:t>3/05/2020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B76BF0-49CC-4A5E-8D0A-709E8AABAD61}" type="slidenum">
              <a:rPr lang="en-NZ" smtClean="0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6496360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r>
              <a:rPr lang="en-NZ" dirty="0" smtClean="0"/>
              <a:t>To make it palatable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NZ" dirty="0" smtClean="0"/>
              <a:t>To minimise or kill germs (harmful bacteria)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NZ" dirty="0" smtClean="0"/>
              <a:t>To breakdown fibre and sinew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NZ" dirty="0" smtClean="0"/>
              <a:t>To extract starch.(boiling)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NZ" dirty="0" smtClean="0"/>
              <a:t>To develop starch (braising risotto)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NZ" dirty="0" smtClean="0"/>
              <a:t>To bring out natural flavours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NZ" dirty="0" smtClean="0"/>
              <a:t>Visual appearance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NZ" dirty="0" smtClean="0"/>
              <a:t>Menu variation</a:t>
            </a:r>
          </a:p>
          <a:p>
            <a:pPr marL="171450" indent="-171450">
              <a:buFont typeface="Arial" pitchFamily="34" charset="0"/>
              <a:buChar char="•"/>
            </a:pP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B76BF0-49CC-4A5E-8D0A-709E8AABAD61}" type="slidenum">
              <a:rPr lang="en-NZ" smtClean="0"/>
              <a:pPr/>
              <a:t>3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9001935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B76BF0-49CC-4A5E-8D0A-709E8AABAD61}" type="slidenum">
              <a:rPr lang="en-NZ" smtClean="0"/>
              <a:pPr/>
              <a:t>5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4469456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AU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99C82-95B0-46BF-9A7E-F0B66301334A}" type="datetimeFigureOut">
              <a:rPr lang="en-NZ" smtClean="0"/>
              <a:pPr/>
              <a:t>3/05/2020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99C82-95B0-46BF-9A7E-F0B66301334A}" type="datetimeFigureOut">
              <a:rPr lang="en-NZ" smtClean="0"/>
              <a:pPr/>
              <a:t>3/05/2020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CC688-9142-4154-B099-898FDFA0A47C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AU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99C82-95B0-46BF-9A7E-F0B66301334A}" type="datetimeFigureOut">
              <a:rPr lang="en-NZ" smtClean="0"/>
              <a:pPr/>
              <a:t>3/05/2020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CC688-9142-4154-B099-898FDFA0A47C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99C82-95B0-46BF-9A7E-F0B66301334A}" type="datetimeFigureOut">
              <a:rPr lang="en-NZ" smtClean="0"/>
              <a:pPr/>
              <a:t>3/05/2020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CC688-9142-4154-B099-898FDFA0A47C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AU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99C82-95B0-46BF-9A7E-F0B66301334A}" type="datetimeFigureOut">
              <a:rPr lang="en-NZ" smtClean="0"/>
              <a:pPr/>
              <a:t>3/05/2020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CC688-9142-4154-B099-898FDFA0A47C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99C82-95B0-46BF-9A7E-F0B66301334A}" type="datetimeFigureOut">
              <a:rPr lang="en-NZ" smtClean="0"/>
              <a:pPr/>
              <a:t>3/05/2020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CC688-9142-4154-B099-898FDFA0A47C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99C82-95B0-46BF-9A7E-F0B66301334A}" type="datetimeFigureOut">
              <a:rPr lang="en-NZ" smtClean="0"/>
              <a:pPr/>
              <a:t>3/05/2020</a:t>
            </a:fld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CC688-9142-4154-B099-898FDFA0A47C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99C82-95B0-46BF-9A7E-F0B66301334A}" type="datetimeFigureOut">
              <a:rPr lang="en-NZ" smtClean="0"/>
              <a:pPr/>
              <a:t>3/05/2020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CC688-9142-4154-B099-898FDFA0A47C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99C82-95B0-46BF-9A7E-F0B66301334A}" type="datetimeFigureOut">
              <a:rPr lang="en-NZ" smtClean="0"/>
              <a:pPr/>
              <a:t>3/05/2020</a:t>
            </a:fld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CC688-9142-4154-B099-898FDFA0A47C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AU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99C82-95B0-46BF-9A7E-F0B66301334A}" type="datetimeFigureOut">
              <a:rPr lang="en-NZ" smtClean="0"/>
              <a:pPr/>
              <a:t>3/05/2020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CC688-9142-4154-B099-898FDFA0A47C}" type="slidenum">
              <a:rPr lang="en-NZ" smtClean="0"/>
              <a:pPr/>
              <a:t>‹#›</a:t>
            </a:fld>
            <a:endParaRPr lang="en-NZ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AU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AU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99C82-95B0-46BF-9A7E-F0B66301334A}" type="datetimeFigureOut">
              <a:rPr lang="en-NZ" smtClean="0"/>
              <a:pPr/>
              <a:t>3/05/2020</a:t>
            </a:fld>
            <a:endParaRPr lang="en-N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63CC688-9142-4154-B099-898FDFA0A47C}" type="slidenum">
              <a:rPr lang="en-NZ" smtClean="0"/>
              <a:pPr/>
              <a:t>‹#›</a:t>
            </a:fld>
            <a:endParaRPr lang="en-NZ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N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AU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563CC688-9142-4154-B099-898FDFA0A47C}" type="slidenum">
              <a:rPr lang="en-NZ" smtClean="0"/>
              <a:pPr/>
              <a:t>‹#›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1B599C82-95B0-46BF-9A7E-F0B66301334A}" type="datetimeFigureOut">
              <a:rPr lang="en-NZ" smtClean="0"/>
              <a:pPr/>
              <a:t>3/05/2020</a:t>
            </a:fld>
            <a:endParaRPr lang="en-N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38" r:id="rId1"/>
    <p:sldLayoutId id="2147484139" r:id="rId2"/>
    <p:sldLayoutId id="2147484140" r:id="rId3"/>
    <p:sldLayoutId id="2147484141" r:id="rId4"/>
    <p:sldLayoutId id="2147484142" r:id="rId5"/>
    <p:sldLayoutId id="2147484143" r:id="rId6"/>
    <p:sldLayoutId id="2147484144" r:id="rId7"/>
    <p:sldLayoutId id="2147484145" r:id="rId8"/>
    <p:sldLayoutId id="2147484146" r:id="rId9"/>
    <p:sldLayoutId id="2147484147" r:id="rId10"/>
    <p:sldLayoutId id="2147484148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b="0" i="0" u="none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hyperlink" Target="http://www.outcookerproducts.com/maple-smoked-salmon.php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7584" y="620688"/>
            <a:ext cx="7175351" cy="720079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182880" indent="0" algn="ctr">
              <a:buNone/>
            </a:pPr>
            <a:r>
              <a:rPr lang="en-NZ" sz="4000" dirty="0" smtClean="0">
                <a:effectLst/>
                <a:latin typeface="Castellar" pitchFamily="18" charset="0"/>
                <a:ea typeface="Adobe Fan Heiti Std B" pitchFamily="34" charset="-128"/>
              </a:rPr>
              <a:t>Methods of Cookery</a:t>
            </a:r>
            <a:endParaRPr lang="en-NZ" sz="4000" dirty="0">
              <a:effectLst/>
              <a:latin typeface="Castellar" pitchFamily="18" charset="0"/>
              <a:ea typeface="Adobe Fan Heiti Std B" pitchFamily="34" charset="-12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7584" y="1484784"/>
            <a:ext cx="6840759" cy="5112567"/>
          </a:xfrm>
        </p:spPr>
        <p:txBody>
          <a:bodyPr/>
          <a:lstStyle/>
          <a:p>
            <a:pPr algn="ctr"/>
            <a:r>
              <a:rPr lang="en-NZ" b="1" dirty="0" smtClean="0">
                <a:solidFill>
                  <a:schemeClr val="tx1"/>
                </a:solidFill>
              </a:rPr>
              <a:t>Enabling Chefs to influence flavour, texture, nutritional value and visual enhancement.</a:t>
            </a:r>
          </a:p>
          <a:p>
            <a:pPr marL="342900" indent="-342900">
              <a:buFont typeface="Arial" pitchFamily="34" charset="0"/>
              <a:buChar char="•"/>
            </a:pPr>
            <a:endParaRPr lang="en-NZ" dirty="0"/>
          </a:p>
          <a:p>
            <a:pPr marL="342900" indent="-342900">
              <a:buFont typeface="Arial" pitchFamily="34" charset="0"/>
              <a:buChar char="•"/>
            </a:pPr>
            <a:endParaRPr lang="en-NZ" dirty="0" smtClean="0"/>
          </a:p>
          <a:p>
            <a:pPr marL="342900" indent="-342900">
              <a:buFont typeface="Arial" pitchFamily="34" charset="0"/>
              <a:buChar char="•"/>
            </a:pPr>
            <a:endParaRPr lang="en-NZ" dirty="0"/>
          </a:p>
        </p:txBody>
      </p:sp>
      <p:pic>
        <p:nvPicPr>
          <p:cNvPr id="1027" name="Picture 3" descr="\\Mokstf\shares\TRT\Culinary Arts\ThinkStock Images\Chefs\14729023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276872"/>
            <a:ext cx="5400600" cy="4122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9328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32" y="404664"/>
            <a:ext cx="6512511" cy="720080"/>
          </a:xfrm>
        </p:spPr>
        <p:txBody>
          <a:bodyPr/>
          <a:lstStyle/>
          <a:p>
            <a:pPr marL="0" indent="0" algn="ctr">
              <a:buNone/>
            </a:pPr>
            <a:r>
              <a:rPr lang="en-NZ" sz="4000" dirty="0" smtClean="0">
                <a:effectLst/>
                <a:latin typeface="Castellar" pitchFamily="18" charset="0"/>
              </a:rPr>
              <a:t>Methods of Cookery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1196752"/>
            <a:ext cx="7776864" cy="4752528"/>
          </a:xfrm>
        </p:spPr>
        <p:txBody>
          <a:bodyPr>
            <a:normAutofit fontScale="77500" lnSpcReduction="20000"/>
          </a:bodyPr>
          <a:lstStyle/>
          <a:p>
            <a:r>
              <a:rPr lang="en-AU" dirty="0"/>
              <a:t>Boiling  </a:t>
            </a:r>
          </a:p>
          <a:p>
            <a:r>
              <a:rPr lang="en-AU" dirty="0"/>
              <a:t>Steaming</a:t>
            </a:r>
          </a:p>
          <a:p>
            <a:r>
              <a:rPr lang="en-AU" dirty="0"/>
              <a:t>Poaching</a:t>
            </a:r>
          </a:p>
          <a:p>
            <a:r>
              <a:rPr lang="en-AU" dirty="0"/>
              <a:t>Baking</a:t>
            </a:r>
          </a:p>
          <a:p>
            <a:r>
              <a:rPr lang="en-AU" dirty="0"/>
              <a:t>Pot roasting</a:t>
            </a:r>
          </a:p>
          <a:p>
            <a:r>
              <a:rPr lang="en-AU" dirty="0"/>
              <a:t>Shallow frying</a:t>
            </a:r>
          </a:p>
          <a:p>
            <a:r>
              <a:rPr lang="en-AU" dirty="0"/>
              <a:t>Deep frying</a:t>
            </a:r>
          </a:p>
          <a:p>
            <a:r>
              <a:rPr lang="en-AU" dirty="0"/>
              <a:t>Paper bag</a:t>
            </a:r>
          </a:p>
          <a:p>
            <a:r>
              <a:rPr lang="en-AU" dirty="0"/>
              <a:t>Micro waving</a:t>
            </a:r>
          </a:p>
          <a:p>
            <a:r>
              <a:rPr lang="en-AU" dirty="0"/>
              <a:t>Stewing</a:t>
            </a:r>
          </a:p>
          <a:p>
            <a:r>
              <a:rPr lang="en-AU" dirty="0"/>
              <a:t>Braising</a:t>
            </a:r>
          </a:p>
          <a:p>
            <a:r>
              <a:rPr lang="en-AU" dirty="0"/>
              <a:t>Roasting</a:t>
            </a:r>
          </a:p>
          <a:p>
            <a:r>
              <a:rPr lang="en-AU" dirty="0"/>
              <a:t>Grilling</a:t>
            </a:r>
          </a:p>
          <a:p>
            <a:r>
              <a:rPr lang="en-AU" dirty="0"/>
              <a:t>Sous-vide</a:t>
            </a:r>
          </a:p>
          <a:p>
            <a:r>
              <a:rPr lang="en-AU" dirty="0"/>
              <a:t>Tandoori</a:t>
            </a:r>
          </a:p>
          <a:p>
            <a:r>
              <a:rPr lang="en-AU" dirty="0"/>
              <a:t>Hangi(earth oven)</a:t>
            </a:r>
          </a:p>
          <a:p>
            <a:r>
              <a:rPr lang="en-AU" dirty="0"/>
              <a:t>Smoking</a:t>
            </a:r>
          </a:p>
          <a:p>
            <a:pPr marL="45720" indent="0">
              <a:buNone/>
            </a:pPr>
            <a:endParaRPr lang="en-US" dirty="0"/>
          </a:p>
        </p:txBody>
      </p:sp>
      <p:pic>
        <p:nvPicPr>
          <p:cNvPr id="4" name="Picture 2" descr="http://www.library.otago.ac.nz/exhibitions/insearchofscotland/gfx/resized/17-4-1-cleland-new-title-lar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1916832"/>
            <a:ext cx="4392488" cy="42284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22596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620688"/>
            <a:ext cx="8352928" cy="5832648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en-NZ" sz="4000" dirty="0" smtClean="0">
                <a:latin typeface="Calisto MT"/>
                <a:cs typeface="Calisto MT"/>
              </a:rPr>
              <a:t>Boiling </a:t>
            </a:r>
          </a:p>
          <a:p>
            <a:pPr marL="45720" indent="0" algn="ctr">
              <a:buNone/>
            </a:pPr>
            <a:r>
              <a:rPr lang="en-AU" dirty="0" smtClean="0"/>
              <a:t>Boiling is the cooking of prepared foods in a liquid at boiling point 100 degrees</a:t>
            </a:r>
          </a:p>
          <a:p>
            <a:pPr marL="45720" indent="0">
              <a:buNone/>
            </a:pPr>
            <a:endParaRPr lang="en-NZ" sz="4000" dirty="0"/>
          </a:p>
          <a:p>
            <a:pPr marL="45720" indent="0" algn="ctr">
              <a:buNone/>
            </a:pPr>
            <a:endParaRPr lang="en-US" sz="4000" dirty="0"/>
          </a:p>
        </p:txBody>
      </p:sp>
      <p:pic>
        <p:nvPicPr>
          <p:cNvPr id="4" name="Picture 3" descr="MarYearP036a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988840"/>
            <a:ext cx="1879846" cy="2772798"/>
          </a:xfrm>
          <a:prstGeom prst="rect">
            <a:avLst/>
          </a:prstGeom>
        </p:spPr>
      </p:pic>
      <p:pic>
        <p:nvPicPr>
          <p:cNvPr id="5" name="Picture 4" descr="asw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8865" y="4581128"/>
            <a:ext cx="2474017" cy="1945966"/>
          </a:xfrm>
          <a:prstGeom prst="rect">
            <a:avLst/>
          </a:prstGeom>
        </p:spPr>
      </p:pic>
      <p:pic>
        <p:nvPicPr>
          <p:cNvPr id="1026" name="Picture 2" descr="\\Mokstf\shares\TRT\Culinary Arts\ThinkStock Images\Methods of Cookery\15253777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005064"/>
            <a:ext cx="2733085" cy="2049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2848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260648"/>
            <a:ext cx="6512511" cy="504056"/>
          </a:xfrm>
        </p:spPr>
        <p:txBody>
          <a:bodyPr>
            <a:normAutofit fontScale="90000"/>
          </a:bodyPr>
          <a:lstStyle/>
          <a:p>
            <a:pPr algn="ctr"/>
            <a:r>
              <a:rPr lang="en-AU" dirty="0" smtClean="0"/>
              <a:t/>
            </a:r>
            <a:br>
              <a:rPr lang="en-AU" dirty="0" smtClean="0"/>
            </a:br>
            <a:r>
              <a:rPr lang="en-AU" dirty="0"/>
              <a:t>Steaming</a:t>
            </a:r>
            <a:br>
              <a:rPr lang="en-AU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12776"/>
            <a:ext cx="8388424" cy="5256584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en-AU" sz="1600" dirty="0"/>
              <a:t>Steaming is the cooking of prepared foods by </a:t>
            </a:r>
            <a:r>
              <a:rPr lang="en-AU" sz="1600" b="1" dirty="0"/>
              <a:t>steam (moist heat) under varying degrees of pressure.</a:t>
            </a:r>
          </a:p>
          <a:p>
            <a:pPr marL="45720" indent="0" algn="ctr">
              <a:buNone/>
            </a:pPr>
            <a:endParaRPr lang="en-US" sz="1600" dirty="0"/>
          </a:p>
        </p:txBody>
      </p:sp>
      <p:pic>
        <p:nvPicPr>
          <p:cNvPr id="5" name="Picture 2" descr="http://h2g2.com/h2g2/blobs/steam_prom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348880"/>
            <a:ext cx="2016224" cy="2121836"/>
          </a:xfrm>
          <a:prstGeom prst="rect">
            <a:avLst/>
          </a:prstGeom>
          <a:noFill/>
        </p:spPr>
      </p:pic>
      <p:pic>
        <p:nvPicPr>
          <p:cNvPr id="7" name="Picture 6" descr="ccc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3573016"/>
            <a:ext cx="2597240" cy="2365146"/>
          </a:xfrm>
          <a:prstGeom prst="rect">
            <a:avLst/>
          </a:prstGeom>
        </p:spPr>
      </p:pic>
      <p:pic>
        <p:nvPicPr>
          <p:cNvPr id="8" name="Picture 7" descr="sede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4328766"/>
            <a:ext cx="2911332" cy="218068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104444" y="7055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0766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188640"/>
            <a:ext cx="6512511" cy="792088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en-US" dirty="0" smtClean="0"/>
              <a:t>Poaching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7624" y="1196752"/>
            <a:ext cx="6356176" cy="3009488"/>
          </a:xfrm>
        </p:spPr>
        <p:txBody>
          <a:bodyPr>
            <a:normAutofit/>
          </a:bodyPr>
          <a:lstStyle/>
          <a:p>
            <a:pPr marL="45720" indent="0" algn="ctr">
              <a:lnSpc>
                <a:spcPct val="90000"/>
              </a:lnSpc>
              <a:buNone/>
            </a:pPr>
            <a:r>
              <a:rPr lang="en-AU" sz="1800" dirty="0"/>
              <a:t>Poaching is the cooking of food </a:t>
            </a:r>
            <a:r>
              <a:rPr lang="en-AU" sz="1800" b="1" dirty="0"/>
              <a:t>in the required amount of liquid</a:t>
            </a:r>
            <a:r>
              <a:rPr lang="en-AU" sz="1800" dirty="0"/>
              <a:t> at just below boiling  point</a:t>
            </a:r>
          </a:p>
          <a:p>
            <a:pPr marL="45720" indent="0" algn="ctr">
              <a:lnSpc>
                <a:spcPct val="90000"/>
              </a:lnSpc>
              <a:buNone/>
            </a:pPr>
            <a:r>
              <a:rPr lang="en-AU" sz="1800" dirty="0"/>
              <a:t>(98</a:t>
            </a:r>
            <a:r>
              <a:rPr lang="en-AU" sz="1800" baseline="30000" dirty="0"/>
              <a:t>o</a:t>
            </a:r>
            <a:r>
              <a:rPr lang="en-AU" sz="1800" dirty="0"/>
              <a:t>C)</a:t>
            </a:r>
          </a:p>
          <a:p>
            <a:pPr marL="45720" indent="0">
              <a:buNone/>
            </a:pPr>
            <a:endParaRPr lang="en-US" sz="1400" dirty="0"/>
          </a:p>
        </p:txBody>
      </p:sp>
      <p:pic>
        <p:nvPicPr>
          <p:cNvPr id="4" name="Picture 3" descr="ewe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3334" y="3501008"/>
            <a:ext cx="2713236" cy="2032308"/>
          </a:xfrm>
          <a:prstGeom prst="rect">
            <a:avLst/>
          </a:prstGeom>
        </p:spPr>
      </p:pic>
      <p:pic>
        <p:nvPicPr>
          <p:cNvPr id="6" name="Picture 5" descr="EADIM-Olive-Oil-Poached-Salmon-5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916832"/>
            <a:ext cx="2844317" cy="2106901"/>
          </a:xfrm>
          <a:prstGeom prst="rect">
            <a:avLst/>
          </a:prstGeom>
        </p:spPr>
      </p:pic>
      <p:pic>
        <p:nvPicPr>
          <p:cNvPr id="7" name="Picture 6" descr="rrr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4365104"/>
            <a:ext cx="2477459" cy="215878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856111" y="69144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7820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188640"/>
            <a:ext cx="6512511" cy="792088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en-US" dirty="0" smtClean="0"/>
              <a:t>Baking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7624" y="1196752"/>
            <a:ext cx="6356176" cy="3009488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en-AU" sz="2000" dirty="0"/>
              <a:t>Baking is the cooking of food by </a:t>
            </a:r>
            <a:r>
              <a:rPr lang="en-AU" sz="2000" b="1" dirty="0"/>
              <a:t>dry heat</a:t>
            </a:r>
            <a:r>
              <a:rPr lang="en-AU" sz="2000" dirty="0"/>
              <a:t> in an </a:t>
            </a:r>
            <a:r>
              <a:rPr lang="en-AU" sz="2000" b="1" dirty="0"/>
              <a:t>oven</a:t>
            </a:r>
            <a:endParaRPr lang="en-AU" sz="2000" dirty="0"/>
          </a:p>
          <a:p>
            <a:pPr marL="45720" indent="0" algn="ctr">
              <a:buNone/>
            </a:pPr>
            <a:r>
              <a:rPr lang="en-AU" sz="2000" dirty="0"/>
              <a:t>180°C – 220°C</a:t>
            </a:r>
          </a:p>
          <a:p>
            <a:pPr marL="45720" indent="0">
              <a:buNone/>
            </a:pPr>
            <a:endParaRPr lang="en-US" sz="1400" dirty="0"/>
          </a:p>
        </p:txBody>
      </p:sp>
      <p:pic>
        <p:nvPicPr>
          <p:cNvPr id="8" name="Picture 7" descr="http://www.habeeb.com/images/lebanon.photos/lebanese.food/lebanese.food.furn.baking.bread.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2418156"/>
            <a:ext cx="2808312" cy="1792694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4697739"/>
            <a:ext cx="3618774" cy="151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 descr="\\mokstf\users\vosseb\my documents\desktop\imagesCAHA8GK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850" y="2400532"/>
            <a:ext cx="2720423" cy="1810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1616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476672"/>
            <a:ext cx="7851648" cy="1152128"/>
          </a:xfrm>
        </p:spPr>
        <p:txBody>
          <a:bodyPr/>
          <a:lstStyle/>
          <a:p>
            <a:pPr algn="ctr"/>
            <a:r>
              <a:rPr lang="en-NZ" dirty="0" smtClean="0"/>
              <a:t>Pot roasting</a:t>
            </a:r>
            <a:endParaRPr lang="en-NZ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1556792"/>
            <a:ext cx="7854696" cy="5040560"/>
          </a:xfrm>
        </p:spPr>
        <p:txBody>
          <a:bodyPr/>
          <a:lstStyle/>
          <a:p>
            <a:pPr algn="l"/>
            <a:r>
              <a:rPr lang="en-NZ" dirty="0" smtClean="0"/>
              <a:t> </a:t>
            </a:r>
          </a:p>
          <a:p>
            <a:pPr algn="ctr"/>
            <a:r>
              <a:rPr lang="en-AU" dirty="0" smtClean="0">
                <a:solidFill>
                  <a:schemeClr val="tx1"/>
                </a:solidFill>
              </a:rPr>
              <a:t>Pot roasting is the cooking on a bed of root vegetables in a covered pan 150°C-160°C </a:t>
            </a:r>
          </a:p>
          <a:p>
            <a:pPr algn="ctr"/>
            <a:r>
              <a:rPr lang="en-AU" dirty="0" smtClean="0">
                <a:solidFill>
                  <a:schemeClr val="tx1"/>
                </a:solidFill>
              </a:rPr>
              <a:t>Known as </a:t>
            </a:r>
            <a:r>
              <a:rPr lang="en-AU" b="1" i="1" dirty="0" smtClean="0">
                <a:solidFill>
                  <a:schemeClr val="tx1"/>
                </a:solidFill>
              </a:rPr>
              <a:t>poêle</a:t>
            </a:r>
            <a:endParaRPr lang="en-AU" b="1" dirty="0" smtClean="0">
              <a:solidFill>
                <a:schemeClr val="tx1"/>
              </a:solidFill>
            </a:endParaRPr>
          </a:p>
          <a:p>
            <a:pPr algn="l"/>
            <a:endParaRPr lang="en-NZ" dirty="0"/>
          </a:p>
        </p:txBody>
      </p:sp>
      <p:pic>
        <p:nvPicPr>
          <p:cNvPr id="18434" name="Picture 2" descr="http://img.foodnetwork.com/FOOD/2011/05/11/GI1009H_family-style-pot-roast_s4x3_l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852936"/>
            <a:ext cx="2011739" cy="1225904"/>
          </a:xfrm>
          <a:prstGeom prst="rect">
            <a:avLst/>
          </a:prstGeom>
          <a:noFill/>
        </p:spPr>
      </p:pic>
      <p:pic>
        <p:nvPicPr>
          <p:cNvPr id="3074" name="Picture 2" descr="http://t3.gstatic.com/images?q=tbn:ANd9GcTfWGaJiR_WFNWF2i6Cl_7V9h7L3QY9qwR-GdNKSp8ZXQdWI5ygs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861048"/>
            <a:ext cx="2377994" cy="1361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t2.gstatic.com/images?q=tbn:ANd9GcQ4by4NyJ1a-he9I2lmuBVIU1pf0da6UoqbqchVdQwoAhNwH-v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2744" y="4725144"/>
            <a:ext cx="1711077" cy="1711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075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332656"/>
            <a:ext cx="7851648" cy="1152128"/>
          </a:xfrm>
        </p:spPr>
        <p:txBody>
          <a:bodyPr/>
          <a:lstStyle/>
          <a:p>
            <a:pPr algn="ctr"/>
            <a:r>
              <a:rPr lang="en-NZ" dirty="0" smtClean="0"/>
              <a:t>Shallow frying</a:t>
            </a:r>
            <a:endParaRPr lang="en-NZ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1484784"/>
            <a:ext cx="7854696" cy="4968552"/>
          </a:xfrm>
        </p:spPr>
        <p:txBody>
          <a:bodyPr/>
          <a:lstStyle/>
          <a:p>
            <a:pPr algn="l"/>
            <a:endParaRPr lang="en-AU" dirty="0" smtClean="0"/>
          </a:p>
          <a:p>
            <a:pPr algn="l"/>
            <a:r>
              <a:rPr lang="en-AU" dirty="0" smtClean="0">
                <a:solidFill>
                  <a:schemeClr val="tx1"/>
                </a:solidFill>
              </a:rPr>
              <a:t>Shallow frying is the cooking of food in a small quantity of pre-heated oil or fat in </a:t>
            </a:r>
            <a:r>
              <a:rPr lang="en-AU" b="1" dirty="0" smtClean="0">
                <a:solidFill>
                  <a:schemeClr val="tx1"/>
                </a:solidFill>
              </a:rPr>
              <a:t>a shallow pan</a:t>
            </a:r>
            <a:r>
              <a:rPr lang="en-AU" dirty="0" smtClean="0">
                <a:solidFill>
                  <a:schemeClr val="tx1"/>
                </a:solidFill>
              </a:rPr>
              <a:t> or flat surface.140°C</a:t>
            </a:r>
          </a:p>
          <a:p>
            <a:endParaRPr lang="en-NZ" dirty="0"/>
          </a:p>
        </p:txBody>
      </p:sp>
      <p:pic>
        <p:nvPicPr>
          <p:cNvPr id="17410" name="Picture 2" descr="http://japangourmet.files.wordpress.com/2009/07/dsc_072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852936"/>
            <a:ext cx="2558181" cy="1296145"/>
          </a:xfrm>
          <a:prstGeom prst="rect">
            <a:avLst/>
          </a:prstGeom>
          <a:noFill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5229200"/>
            <a:ext cx="2088503" cy="1564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699239"/>
            <a:ext cx="2304256" cy="1725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9919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NZ" dirty="0" smtClean="0"/>
              <a:t>Paper bag</a:t>
            </a:r>
            <a:endParaRPr lang="en-NZ" dirty="0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endParaRPr lang="en-AU" dirty="0" smtClean="0"/>
          </a:p>
          <a:p>
            <a:pPr algn="l"/>
            <a:r>
              <a:rPr lang="en-AU" dirty="0" smtClean="0"/>
              <a:t>Known as </a:t>
            </a:r>
            <a:r>
              <a:rPr lang="en-AU" b="1" dirty="0" smtClean="0"/>
              <a:t>en papillote</a:t>
            </a:r>
            <a:r>
              <a:rPr lang="en-AU" dirty="0" smtClean="0"/>
              <a:t>. The food is tightly sealed in a oiled greaseproof paper bag or foil</a:t>
            </a:r>
          </a:p>
          <a:p>
            <a:pPr algn="l"/>
            <a:endParaRPr lang="en-NZ" dirty="0"/>
          </a:p>
        </p:txBody>
      </p:sp>
      <p:pic>
        <p:nvPicPr>
          <p:cNvPr id="15362" name="Picture 2" descr="http://www.finecooking.com/cms/uploadedimages/images/cooking/articles/issues_41-50/fc45tc028-01_l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2996952"/>
            <a:ext cx="5472608" cy="33123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58350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NZ" dirty="0" smtClean="0"/>
              <a:t>Micro wave</a:t>
            </a:r>
            <a:endParaRPr lang="en-NZ" dirty="0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endParaRPr lang="en-AU" dirty="0" smtClean="0"/>
          </a:p>
          <a:p>
            <a:pPr algn="l"/>
            <a:r>
              <a:rPr lang="en-AU" dirty="0" smtClean="0"/>
              <a:t>This is the method of cooking and re-heating food using </a:t>
            </a:r>
            <a:r>
              <a:rPr lang="en-AU" b="1" dirty="0" smtClean="0"/>
              <a:t>electromagnetic waves</a:t>
            </a:r>
            <a:r>
              <a:rPr lang="en-AU" dirty="0" smtClean="0"/>
              <a:t> in a microwave oven. </a:t>
            </a:r>
          </a:p>
          <a:p>
            <a:endParaRPr lang="en-NZ" dirty="0"/>
          </a:p>
        </p:txBody>
      </p:sp>
      <p:pic>
        <p:nvPicPr>
          <p:cNvPr id="14338" name="Picture 2" descr="http://www.smecc.org/micro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3068960"/>
            <a:ext cx="4286250" cy="31718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42006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NZ" dirty="0" smtClean="0"/>
              <a:t>Stewing</a:t>
            </a:r>
            <a:endParaRPr lang="en-NZ" dirty="0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107504" y="1282848"/>
            <a:ext cx="8424936" cy="5458519"/>
          </a:xfrm>
        </p:spPr>
        <p:txBody>
          <a:bodyPr/>
          <a:lstStyle/>
          <a:p>
            <a:pPr algn="ctr"/>
            <a:r>
              <a:rPr lang="en-AU" dirty="0" smtClean="0"/>
              <a:t>Slow method in the oven or on the </a:t>
            </a:r>
            <a:r>
              <a:rPr lang="en-AU" b="1" dirty="0" smtClean="0"/>
              <a:t>stove top</a:t>
            </a:r>
          </a:p>
          <a:p>
            <a:pPr algn="ctr"/>
            <a:r>
              <a:rPr lang="en-AU" dirty="0" smtClean="0"/>
              <a:t>  Usually lid on to prevent evaporation</a:t>
            </a:r>
          </a:p>
          <a:p>
            <a:pPr algn="ctr"/>
            <a:r>
              <a:rPr lang="en-AU" dirty="0" smtClean="0"/>
              <a:t>  Good method for using </a:t>
            </a:r>
            <a:r>
              <a:rPr lang="en-AU" b="1" dirty="0" smtClean="0"/>
              <a:t>cheaper cuts or tougher meats.</a:t>
            </a:r>
            <a:r>
              <a:rPr lang="en-AU" dirty="0" smtClean="0"/>
              <a:t> 140 °C - 160 °C</a:t>
            </a:r>
            <a:br>
              <a:rPr lang="en-AU" dirty="0" smtClean="0"/>
            </a:br>
            <a:endParaRPr lang="en-AU" b="1" dirty="0" smtClean="0"/>
          </a:p>
          <a:p>
            <a:endParaRPr lang="en-NZ" dirty="0"/>
          </a:p>
        </p:txBody>
      </p:sp>
      <p:pic>
        <p:nvPicPr>
          <p:cNvPr id="5122" name="Picture 2" descr="\\mokstf\users\vosseb\my documents\desktop\eeee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924944"/>
            <a:ext cx="246697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t1.gstatic.com/images?q=tbn:ANd9GcRIbN8MZYsyfwB4DRMfVqPt1hVafqAwqsSQWiNpC9QgtiBjIL5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653136"/>
            <a:ext cx="2466975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t0.gstatic.com/images?q=tbn:ANd9GcS8xY75Kc4sbsMHTQA8-QoxF55-cv2lzSO7S-KJQl3TIk6Cn5Xht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221088"/>
            <a:ext cx="2731396" cy="1559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0696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476672"/>
            <a:ext cx="6512511" cy="936104"/>
          </a:xfrm>
        </p:spPr>
        <p:txBody>
          <a:bodyPr/>
          <a:lstStyle/>
          <a:p>
            <a:pPr marL="0" indent="0" algn="ctr">
              <a:buNone/>
            </a:pPr>
            <a:r>
              <a:rPr lang="en-NZ" sz="4000" dirty="0">
                <a:effectLst/>
                <a:latin typeface="Castellar" pitchFamily="18" charset="0"/>
              </a:rPr>
              <a:t>Workshop 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1412776"/>
            <a:ext cx="6400800" cy="4896544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endParaRPr lang="en-NZ" dirty="0" smtClean="0"/>
          </a:p>
          <a:p>
            <a:pPr>
              <a:buFont typeface="Wingdings" pitchFamily="2" charset="2"/>
              <a:buChar char="v"/>
            </a:pPr>
            <a:endParaRPr lang="en-NZ" dirty="0" smtClean="0"/>
          </a:p>
          <a:p>
            <a:pPr>
              <a:buFont typeface="Wingdings" pitchFamily="2" charset="2"/>
              <a:buChar char="v"/>
            </a:pPr>
            <a:r>
              <a:rPr lang="en-NZ" b="1" dirty="0" smtClean="0"/>
              <a:t>Why do we cook food?</a:t>
            </a:r>
          </a:p>
          <a:p>
            <a:pPr>
              <a:buFont typeface="Wingdings" pitchFamily="2" charset="2"/>
              <a:buChar char="v"/>
            </a:pPr>
            <a:r>
              <a:rPr lang="en-NZ" b="1" dirty="0" smtClean="0"/>
              <a:t>What is Heat Transference?</a:t>
            </a:r>
          </a:p>
          <a:p>
            <a:pPr>
              <a:buFont typeface="Wingdings" pitchFamily="2" charset="2"/>
              <a:buChar char="v"/>
            </a:pPr>
            <a:r>
              <a:rPr lang="en-NZ" b="1" dirty="0" smtClean="0"/>
              <a:t>The effect of heat on food.</a:t>
            </a:r>
          </a:p>
          <a:p>
            <a:pPr>
              <a:buFont typeface="Wingdings" pitchFamily="2" charset="2"/>
              <a:buChar char="v"/>
            </a:pPr>
            <a:r>
              <a:rPr lang="en-NZ" b="1" dirty="0" smtClean="0"/>
              <a:t>Discussing all “Methods of Cookery”</a:t>
            </a:r>
          </a:p>
          <a:p>
            <a:pPr>
              <a:buFont typeface="Wingdings" pitchFamily="2" charset="2"/>
              <a:buChar char="v"/>
            </a:pPr>
            <a:r>
              <a:rPr lang="en-NZ" b="1" dirty="0" smtClean="0"/>
              <a:t>“Wet methods” and “Dry methods”</a:t>
            </a:r>
          </a:p>
          <a:p>
            <a:pPr>
              <a:buFont typeface="Wingdings" pitchFamily="2" charset="2"/>
              <a:buChar char="v"/>
            </a:pPr>
            <a:r>
              <a:rPr lang="en-NZ" b="1" dirty="0" smtClean="0"/>
              <a:t>Yield effect for different Methods.</a:t>
            </a:r>
          </a:p>
          <a:p>
            <a:pPr>
              <a:buFont typeface="Wingdings" pitchFamily="2" charset="2"/>
              <a:buChar char="v"/>
            </a:pPr>
            <a:r>
              <a:rPr lang="en-NZ" b="1" dirty="0" smtClean="0"/>
              <a:t>Managing Methods in Menu’s</a:t>
            </a:r>
          </a:p>
          <a:p>
            <a:pPr>
              <a:buFont typeface="Wingdings" pitchFamily="2" charset="2"/>
              <a:buChar char="v"/>
            </a:pPr>
            <a:endParaRPr lang="en-NZ" dirty="0" smtClean="0"/>
          </a:p>
          <a:p>
            <a:pPr>
              <a:buFont typeface="Wingdings" pitchFamily="2" charset="2"/>
              <a:buChar char="v"/>
            </a:pPr>
            <a:endParaRPr lang="en-NZ" dirty="0" smtClean="0"/>
          </a:p>
          <a:p>
            <a:pPr>
              <a:buFont typeface="Wingdings" pitchFamily="2" charset="2"/>
              <a:buChar char="v"/>
            </a:pPr>
            <a:endParaRPr lang="en-NZ" dirty="0" smtClean="0"/>
          </a:p>
          <a:p>
            <a:pPr>
              <a:buFont typeface="Wingdings" pitchFamily="2" charset="2"/>
              <a:buChar char="v"/>
            </a:pP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1207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NZ" dirty="0" smtClean="0"/>
              <a:t>Braising</a:t>
            </a:r>
            <a:endParaRPr lang="en-NZ" dirty="0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457200" y="1124744"/>
            <a:ext cx="7931224" cy="5733256"/>
          </a:xfrm>
        </p:spPr>
        <p:txBody>
          <a:bodyPr/>
          <a:lstStyle/>
          <a:p>
            <a:pPr algn="l"/>
            <a:r>
              <a:rPr lang="en-AU" sz="2400" dirty="0" smtClean="0"/>
              <a:t>Very similar method to stewing.</a:t>
            </a:r>
          </a:p>
          <a:p>
            <a:pPr algn="l"/>
            <a:r>
              <a:rPr lang="en-AU" sz="2400" dirty="0" smtClean="0"/>
              <a:t>Braising is the cooking of </a:t>
            </a:r>
            <a:r>
              <a:rPr lang="en-AU" sz="2400" b="1" dirty="0" smtClean="0"/>
              <a:t>food partially covered in liquid</a:t>
            </a:r>
            <a:r>
              <a:rPr lang="en-AU" sz="2400" dirty="0" smtClean="0"/>
              <a:t> long and slow in a vessel with a tight fitting lid.</a:t>
            </a:r>
          </a:p>
          <a:p>
            <a:pPr>
              <a:buClr>
                <a:srgbClr val="A9A57C"/>
              </a:buClr>
            </a:pPr>
            <a:r>
              <a:rPr lang="en-AU" sz="2400" dirty="0" smtClean="0"/>
              <a:t>In the oven </a:t>
            </a:r>
            <a:r>
              <a:rPr lang="en-AU" sz="2400" dirty="0">
                <a:solidFill>
                  <a:srgbClr val="2F2B20"/>
                </a:solidFill>
              </a:rPr>
              <a:t>140 °C - 160 °</a:t>
            </a:r>
            <a:r>
              <a:rPr lang="en-AU" sz="2400" dirty="0" smtClean="0">
                <a:solidFill>
                  <a:srgbClr val="2F2B20"/>
                </a:solidFill>
              </a:rPr>
              <a:t>C</a:t>
            </a:r>
          </a:p>
          <a:p>
            <a:pPr>
              <a:buClr>
                <a:srgbClr val="A9A57C"/>
              </a:buClr>
            </a:pPr>
            <a:r>
              <a:rPr lang="en-AU" sz="2400" dirty="0" smtClean="0"/>
              <a:t>A Suitable method for </a:t>
            </a:r>
            <a:r>
              <a:rPr lang="en-AU" sz="2400" b="1" dirty="0" smtClean="0"/>
              <a:t>large tough cuts</a:t>
            </a:r>
            <a:r>
              <a:rPr lang="en-AU" sz="2400" dirty="0" smtClean="0"/>
              <a:t> of meat.</a:t>
            </a:r>
          </a:p>
          <a:p>
            <a:endParaRPr lang="en-NZ" dirty="0"/>
          </a:p>
        </p:txBody>
      </p:sp>
      <p:pic>
        <p:nvPicPr>
          <p:cNvPr id="12290" name="Picture 2" descr="http://farm4.static.flickr.com/3203/2980350686_3302caa22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4169543"/>
            <a:ext cx="2520280" cy="1631012"/>
          </a:xfrm>
          <a:prstGeom prst="rect">
            <a:avLst/>
          </a:prstGeom>
          <a:noFill/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48461"/>
            <a:ext cx="2304256" cy="1688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 descr="http://t2.gstatic.com/images?q=tbn:ANd9GcSjFte_vFvuqSCECWwmBjIwgyrRI-E5fuchlbv6N-SeY1ZhjZG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1" y="4929017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562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NZ" dirty="0" smtClean="0"/>
              <a:t>Roasting</a:t>
            </a:r>
            <a:endParaRPr lang="en-NZ" dirty="0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endParaRPr lang="en-AU" dirty="0" smtClean="0"/>
          </a:p>
          <a:p>
            <a:pPr algn="l"/>
            <a:r>
              <a:rPr lang="en-AU" dirty="0" smtClean="0"/>
              <a:t>Roasting is the cooking in a dry heat with the aid of fat or oil in an oven or on a spit. 180 to 200°C</a:t>
            </a:r>
          </a:p>
          <a:p>
            <a:endParaRPr lang="en-NZ" dirty="0"/>
          </a:p>
        </p:txBody>
      </p:sp>
      <p:pic>
        <p:nvPicPr>
          <p:cNvPr id="11266" name="Picture 2" descr="http://www.tescorealfood.com/media/images/RoastingMeats-47701904-6f1d-4131-85aa-abd97d15cba4-0-472x3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3140968"/>
            <a:ext cx="4495800" cy="29527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40848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NZ" dirty="0" smtClean="0"/>
              <a:t>Grilling</a:t>
            </a:r>
            <a:endParaRPr lang="en-NZ" dirty="0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endParaRPr lang="en-AU" sz="2400" dirty="0" smtClean="0"/>
          </a:p>
          <a:p>
            <a:pPr algn="l"/>
            <a:r>
              <a:rPr lang="en-AU" sz="2400" dirty="0" smtClean="0"/>
              <a:t>This is a fast method of cooking under or over direct heat.</a:t>
            </a:r>
          </a:p>
          <a:p>
            <a:endParaRPr lang="en-NZ" dirty="0"/>
          </a:p>
        </p:txBody>
      </p:sp>
      <p:pic>
        <p:nvPicPr>
          <p:cNvPr id="10242" name="Picture 2" descr="http://www.meatcuisine.co.nz/site/meatcuisine/images/Comp/iStock_000008025272XSma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437112"/>
            <a:ext cx="1800622" cy="2247874"/>
          </a:xfrm>
          <a:prstGeom prst="rect">
            <a:avLst/>
          </a:prstGeom>
          <a:noFill/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0174" y="2636912"/>
            <a:ext cx="3438564" cy="1324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4921925"/>
            <a:ext cx="2446028" cy="1278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921925"/>
            <a:ext cx="2255593" cy="1509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5013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NZ" dirty="0" err="1" smtClean="0"/>
              <a:t>Sous</a:t>
            </a:r>
            <a:r>
              <a:rPr lang="en-NZ" dirty="0" smtClean="0"/>
              <a:t>-vide </a:t>
            </a:r>
            <a:br>
              <a:rPr lang="en-NZ" dirty="0" smtClean="0"/>
            </a:br>
            <a:r>
              <a:rPr lang="en-NZ" dirty="0" smtClean="0"/>
              <a:t>(Under Vacuum)</a:t>
            </a:r>
            <a:endParaRPr lang="en-NZ" dirty="0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endParaRPr lang="en-NZ" dirty="0" smtClean="0"/>
          </a:p>
          <a:p>
            <a:pPr algn="l"/>
            <a:r>
              <a:rPr lang="en-NZ" dirty="0" smtClean="0"/>
              <a:t>This is a method of cookery in which raw food, with flavours and liquids are sealed in a plastic pouch and cooked in a temperature controlled  water bath. </a:t>
            </a:r>
            <a:endParaRPr lang="en-NZ" dirty="0"/>
          </a:p>
        </p:txBody>
      </p:sp>
      <p:pic>
        <p:nvPicPr>
          <p:cNvPr id="9218" name="Picture 2" descr="http://www.cookingsousvide.com/niche_page/image/120/short/sous_vide_rosemary_chick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3789040"/>
            <a:ext cx="5976664" cy="25922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55022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476672"/>
            <a:ext cx="7851648" cy="1080120"/>
          </a:xfrm>
        </p:spPr>
        <p:txBody>
          <a:bodyPr/>
          <a:lstStyle/>
          <a:p>
            <a:pPr algn="ctr"/>
            <a:r>
              <a:rPr lang="en-NZ" dirty="0" smtClean="0"/>
              <a:t>Tandoori</a:t>
            </a:r>
            <a:endParaRPr lang="en-NZ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1484784"/>
            <a:ext cx="7854696" cy="4824536"/>
          </a:xfrm>
        </p:spPr>
        <p:txBody>
          <a:bodyPr/>
          <a:lstStyle/>
          <a:p>
            <a:pPr algn="l"/>
            <a:endParaRPr lang="en-NZ" dirty="0" smtClean="0"/>
          </a:p>
          <a:p>
            <a:pPr algn="l"/>
            <a:r>
              <a:rPr lang="en-NZ" dirty="0" smtClean="0"/>
              <a:t>Cooking by dry heat in a clay oven  is called a tandoori</a:t>
            </a:r>
            <a:endParaRPr lang="en-NZ" dirty="0"/>
          </a:p>
        </p:txBody>
      </p:sp>
      <p:pic>
        <p:nvPicPr>
          <p:cNvPr id="8194" name="Picture 2" descr="http://farm2.static.flickr.com/1340/562837171_72a743dfcc.jpg?v=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2708920"/>
            <a:ext cx="4762500" cy="35718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9282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NZ" dirty="0" smtClean="0"/>
              <a:t>Hangi(earth oven)</a:t>
            </a:r>
            <a:endParaRPr lang="en-NZ" dirty="0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endParaRPr lang="en-NZ" dirty="0" smtClean="0"/>
          </a:p>
          <a:p>
            <a:pPr algn="l"/>
            <a:r>
              <a:rPr lang="en-NZ" dirty="0" smtClean="0"/>
              <a:t>Cooking of food sealed underground, using heated rocks as the source of heat by way of convection and steam by way of trap moisture  </a:t>
            </a:r>
          </a:p>
          <a:p>
            <a:endParaRPr lang="en-NZ" dirty="0"/>
          </a:p>
        </p:txBody>
      </p:sp>
      <p:pic>
        <p:nvPicPr>
          <p:cNvPr id="7170" name="Picture 2" descr="http://www.nzhistory.net.nz/files/images/stories/food/food-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3212976"/>
            <a:ext cx="5328592" cy="309220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85607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NZ" dirty="0" smtClean="0"/>
              <a:t>Smoking</a:t>
            </a:r>
            <a:endParaRPr lang="en-NZ" dirty="0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en-NZ" dirty="0" smtClean="0"/>
              <a:t>Cooking food in a container filled with smoke</a:t>
            </a:r>
          </a:p>
          <a:p>
            <a:pPr algn="l"/>
            <a:r>
              <a:rPr lang="en-NZ" dirty="0" smtClean="0"/>
              <a:t>-hot smoking</a:t>
            </a:r>
          </a:p>
          <a:p>
            <a:pPr algn="l"/>
            <a:endParaRPr lang="en-NZ" dirty="0" smtClean="0"/>
          </a:p>
          <a:p>
            <a:pPr algn="l"/>
            <a:endParaRPr lang="en-NZ" dirty="0" smtClean="0"/>
          </a:p>
          <a:p>
            <a:pPr algn="l"/>
            <a:endParaRPr lang="en-NZ" dirty="0" smtClean="0"/>
          </a:p>
          <a:p>
            <a:pPr algn="l"/>
            <a:r>
              <a:rPr lang="en-NZ" dirty="0" smtClean="0"/>
              <a:t>-cold smoking</a:t>
            </a:r>
            <a:endParaRPr lang="en-NZ" dirty="0"/>
          </a:p>
        </p:txBody>
      </p:sp>
      <p:pic>
        <p:nvPicPr>
          <p:cNvPr id="6146" name="Picture 2" descr="Picture of whole chicken inside the smoker being hot smoked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2276872"/>
            <a:ext cx="3888432" cy="1656184"/>
          </a:xfrm>
          <a:prstGeom prst="rect">
            <a:avLst/>
          </a:prstGeom>
          <a:noFill/>
        </p:spPr>
      </p:pic>
      <p:pic>
        <p:nvPicPr>
          <p:cNvPr id="6148" name="Picture 4" descr="http://www.vos-schott.com/wp-content/2007/04/p2220036klimarauchaussch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848" y="4365105"/>
            <a:ext cx="3888432" cy="18722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2559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b="1" dirty="0" smtClean="0"/>
              <a:t>“</a:t>
            </a:r>
            <a:r>
              <a:rPr lang="en-US" sz="2800" b="1" dirty="0" smtClean="0">
                <a:solidFill>
                  <a:schemeClr val="tx1"/>
                </a:solidFill>
              </a:rPr>
              <a:t>Methods of Cookery”</a:t>
            </a:r>
            <a:br>
              <a:rPr lang="en-US" sz="2800" b="1" dirty="0" smtClean="0">
                <a:solidFill>
                  <a:schemeClr val="tx1"/>
                </a:solidFill>
              </a:rPr>
            </a:br>
            <a:r>
              <a:rPr lang="en-US" sz="2800" b="1" dirty="0" smtClean="0">
                <a:solidFill>
                  <a:schemeClr val="tx1"/>
                </a:solidFill>
              </a:rPr>
              <a:t>“Its all about temperature control”</a:t>
            </a:r>
            <a:endParaRPr lang="en-US" sz="2800" b="1" dirty="0">
              <a:solidFill>
                <a:schemeClr val="tx1"/>
              </a:solidFill>
            </a:endParaRPr>
          </a:p>
        </p:txBody>
      </p:sp>
      <p:pic>
        <p:nvPicPr>
          <p:cNvPr id="1026" name="Picture 2" descr="\\mokstf\users\vosseb\my documents\desktop\imagesCATWA7R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916832"/>
            <a:ext cx="3569394" cy="378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4694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32" y="332656"/>
            <a:ext cx="6480720" cy="1008112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en-NZ" sz="4000" dirty="0" smtClean="0">
                <a:effectLst/>
                <a:latin typeface="Castellar" pitchFamily="18" charset="0"/>
              </a:rPr>
              <a:t>Why do we cook food?</a:t>
            </a:r>
            <a:endParaRPr lang="en-NZ" sz="4000" dirty="0">
              <a:effectLst/>
              <a:latin typeface="Castellar" pitchFamily="18" charset="0"/>
            </a:endParaRPr>
          </a:p>
        </p:txBody>
      </p:sp>
      <p:pic>
        <p:nvPicPr>
          <p:cNvPr id="2050" name="Picture 2" descr="\\Mokstf\shares\TRT\Culinary Arts\ThinkStock Images\Extras\104557138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830" y="1772816"/>
            <a:ext cx="3306817" cy="3457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710790" y="3284983"/>
            <a:ext cx="3168352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NZ" sz="2000" b="1" dirty="0" smtClean="0"/>
              <a:t>Discuss with the chefs around you, the different reasons we apply heat to food?</a:t>
            </a:r>
          </a:p>
          <a:p>
            <a:pPr marL="285750" indent="-285750">
              <a:buFont typeface="Arial" pitchFamily="34" charset="0"/>
              <a:buChar char="•"/>
            </a:pPr>
            <a:endParaRPr lang="en-NZ" sz="2000" b="1" dirty="0" smtClean="0"/>
          </a:p>
          <a:p>
            <a:pPr marL="285750" indent="-285750">
              <a:buFont typeface="Arial" pitchFamily="34" charset="0"/>
              <a:buChar char="•"/>
            </a:pPr>
            <a:endParaRPr lang="en-NZ" dirty="0"/>
          </a:p>
          <a:p>
            <a:pPr marL="285750" indent="-285750">
              <a:buFont typeface="Arial" pitchFamily="34" charset="0"/>
              <a:buChar char="•"/>
            </a:pP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364525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260648"/>
            <a:ext cx="6512511" cy="1224136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en-NZ" sz="4000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4617B">
                        <a:alpha val="65000"/>
                      </a:srgbClr>
                    </a:gs>
                  </a:gsLst>
                  <a:lin ang="5400000" scaled="0"/>
                </a:gradFill>
                <a:effectLst/>
                <a:latin typeface="Castellar" pitchFamily="18" charset="0"/>
              </a:rPr>
              <a:t>Why do we cook food?</a:t>
            </a:r>
            <a:endParaRPr lang="en-NZ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5616" y="1124744"/>
            <a:ext cx="7029400" cy="5544616"/>
          </a:xfrm>
        </p:spPr>
        <p:txBody>
          <a:bodyPr>
            <a:normAutofit/>
          </a:bodyPr>
          <a:lstStyle/>
          <a:p>
            <a:endParaRPr lang="en-NZ" dirty="0" smtClean="0"/>
          </a:p>
          <a:p>
            <a:endParaRPr lang="en-NZ" dirty="0"/>
          </a:p>
          <a:p>
            <a:r>
              <a:rPr lang="en-NZ" dirty="0" smtClean="0"/>
              <a:t>To </a:t>
            </a:r>
            <a:r>
              <a:rPr lang="en-NZ" dirty="0"/>
              <a:t>make it palatable</a:t>
            </a:r>
          </a:p>
          <a:p>
            <a:r>
              <a:rPr lang="en-NZ" dirty="0"/>
              <a:t>To minimise or kill germs (harmful bacteria)</a:t>
            </a:r>
          </a:p>
          <a:p>
            <a:r>
              <a:rPr lang="en-NZ" dirty="0"/>
              <a:t>To breakdown fibre and </a:t>
            </a:r>
            <a:r>
              <a:rPr lang="en-NZ" dirty="0" smtClean="0"/>
              <a:t>sinew (braising)</a:t>
            </a:r>
            <a:endParaRPr lang="en-NZ" dirty="0"/>
          </a:p>
          <a:p>
            <a:r>
              <a:rPr lang="en-NZ" dirty="0"/>
              <a:t>To extract </a:t>
            </a:r>
            <a:r>
              <a:rPr lang="en-NZ" dirty="0" smtClean="0"/>
              <a:t>starch (boiling potatoes)</a:t>
            </a:r>
            <a:endParaRPr lang="en-NZ" dirty="0"/>
          </a:p>
          <a:p>
            <a:r>
              <a:rPr lang="en-NZ" dirty="0"/>
              <a:t>To develop starch </a:t>
            </a:r>
            <a:r>
              <a:rPr lang="en-NZ" dirty="0" smtClean="0"/>
              <a:t>(</a:t>
            </a:r>
            <a:r>
              <a:rPr lang="en-NZ" dirty="0"/>
              <a:t>braising risotto)</a:t>
            </a:r>
          </a:p>
          <a:p>
            <a:r>
              <a:rPr lang="en-NZ" dirty="0"/>
              <a:t>To bring out natural flavours</a:t>
            </a:r>
          </a:p>
          <a:p>
            <a:r>
              <a:rPr lang="en-NZ" dirty="0"/>
              <a:t>Visual appearance</a:t>
            </a:r>
          </a:p>
          <a:p>
            <a:r>
              <a:rPr lang="en-NZ" dirty="0"/>
              <a:t>Menu </a:t>
            </a:r>
            <a:r>
              <a:rPr lang="en-NZ" dirty="0" smtClean="0"/>
              <a:t>variation</a:t>
            </a:r>
            <a:endParaRPr lang="en-NZ" dirty="0"/>
          </a:p>
        </p:txBody>
      </p:sp>
      <p:pic>
        <p:nvPicPr>
          <p:cNvPr id="7" name="Picture 2" descr="\\Mokstf\shares\TRT\Culinary Arts\ThinkStock Images\Extras\13703265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588822"/>
            <a:ext cx="2088231" cy="2783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8715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3648" y="332656"/>
            <a:ext cx="6512511" cy="1368152"/>
          </a:xfrm>
          <a:effectLst/>
        </p:spPr>
        <p:txBody>
          <a:bodyPr/>
          <a:lstStyle/>
          <a:p>
            <a:pPr marL="0" indent="0" algn="ctr">
              <a:buNone/>
            </a:pPr>
            <a:r>
              <a:rPr lang="en-NZ" sz="2400" dirty="0">
                <a:ln>
                  <a:solidFill>
                    <a:srgbClr val="000000"/>
                  </a:solidFill>
                </a:ln>
                <a:effectLst/>
              </a:rPr>
              <a:t>In order to cook our foods, we need a source of energy. We call it :</a:t>
            </a:r>
            <a:endParaRPr lang="en-NZ" sz="2400" dirty="0">
              <a:ln>
                <a:solidFill>
                  <a:srgbClr val="000000"/>
                </a:solidFill>
              </a:ln>
              <a:effectLst/>
              <a:latin typeface="Castellar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412776"/>
            <a:ext cx="6741368" cy="4824536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en-NZ" sz="4000" b="1" dirty="0">
                <a:solidFill>
                  <a:srgbClr val="FF0000"/>
                </a:solidFill>
                <a:latin typeface="Chalkduster"/>
                <a:cs typeface="Chalkduster"/>
              </a:rPr>
              <a:t>Heat transference</a:t>
            </a:r>
          </a:p>
          <a:p>
            <a:pPr marL="45720" indent="0" algn="ctr">
              <a:buNone/>
            </a:pPr>
            <a:endParaRPr lang="en-NZ" dirty="0"/>
          </a:p>
        </p:txBody>
      </p:sp>
      <p:pic>
        <p:nvPicPr>
          <p:cNvPr id="6" name="Picture 5" descr="flames_from_fire_wallpaper_hd-t2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2204864"/>
            <a:ext cx="508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082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8024" y="404664"/>
            <a:ext cx="3240360" cy="6192688"/>
          </a:xfrm>
        </p:spPr>
        <p:txBody>
          <a:bodyPr>
            <a:normAutofit fontScale="90000"/>
          </a:bodyPr>
          <a:lstStyle/>
          <a:p>
            <a:pPr marL="0" marR="0" indent="0" algn="ctr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NZ" sz="2000" dirty="0" smtClean="0">
                <a:solidFill>
                  <a:srgbClr val="FF0000"/>
                </a:solidFill>
                <a:effectLst/>
                <a:latin typeface="Castellar" pitchFamily="18" charset="0"/>
              </a:rPr>
              <a:t>Radiation</a:t>
            </a:r>
            <a:r>
              <a:rPr lang="en-NZ" sz="2000" dirty="0" smtClean="0">
                <a:effectLst/>
                <a:latin typeface="Castellar" pitchFamily="18" charset="0"/>
              </a:rPr>
              <a:t/>
            </a:r>
            <a:br>
              <a:rPr lang="en-NZ" sz="2000" dirty="0" smtClean="0">
                <a:effectLst/>
                <a:latin typeface="Castellar" pitchFamily="18" charset="0"/>
              </a:rPr>
            </a:br>
            <a:r>
              <a:rPr lang="en-NZ" sz="2000" kern="1400" dirty="0">
                <a:solidFill>
                  <a:srgbClr val="000000"/>
                </a:solidFill>
                <a:effectLst/>
                <a:latin typeface="Arial"/>
              </a:rPr>
              <a:t>Heat is transferred from its source directly on to the object.</a:t>
            </a:r>
            <a:r>
              <a:rPr lang="en-NZ" sz="1400" kern="1400" dirty="0">
                <a:solidFill>
                  <a:srgbClr val="000000"/>
                </a:solidFill>
                <a:effectLst/>
                <a:latin typeface="Franklin Gothic Book"/>
              </a:rPr>
              <a:t/>
            </a:r>
            <a:br>
              <a:rPr lang="en-NZ" sz="1400" kern="1400" dirty="0">
                <a:solidFill>
                  <a:srgbClr val="000000"/>
                </a:solidFill>
                <a:effectLst/>
                <a:latin typeface="Franklin Gothic Book"/>
              </a:rPr>
            </a:br>
            <a:r>
              <a:rPr lang="en-NZ" sz="2000" kern="1400" dirty="0">
                <a:solidFill>
                  <a:srgbClr val="000000"/>
                </a:solidFill>
                <a:effectLst/>
                <a:latin typeface="Arial"/>
              </a:rPr>
              <a:t>Radiated</a:t>
            </a:r>
            <a:r>
              <a:rPr lang="en-NZ" sz="1400" kern="1400" dirty="0">
                <a:solidFill>
                  <a:srgbClr val="000000"/>
                </a:solidFill>
                <a:effectLst/>
                <a:latin typeface="Franklin Gothic Book"/>
              </a:rPr>
              <a:t/>
            </a:r>
            <a:br>
              <a:rPr lang="en-NZ" sz="1400" kern="1400" dirty="0">
                <a:solidFill>
                  <a:srgbClr val="000000"/>
                </a:solidFill>
                <a:effectLst/>
                <a:latin typeface="Franklin Gothic Book"/>
              </a:rPr>
            </a:br>
            <a:r>
              <a:rPr lang="en-NZ" sz="1400" kern="1400" dirty="0" smtClean="0">
                <a:solidFill>
                  <a:srgbClr val="000000"/>
                </a:solidFill>
                <a:effectLst/>
                <a:latin typeface="Franklin Gothic Book"/>
              </a:rPr>
              <a:t/>
            </a:r>
            <a:br>
              <a:rPr lang="en-NZ" sz="1400" kern="1400" dirty="0" smtClean="0">
                <a:solidFill>
                  <a:srgbClr val="000000"/>
                </a:solidFill>
                <a:effectLst/>
                <a:latin typeface="Franklin Gothic Book"/>
              </a:rPr>
            </a:br>
            <a:r>
              <a:rPr lang="en-NZ" sz="2000" dirty="0">
                <a:solidFill>
                  <a:srgbClr val="FF0000"/>
                </a:solidFill>
                <a:effectLst/>
                <a:latin typeface="Castellar" pitchFamily="18" charset="0"/>
              </a:rPr>
              <a:t>Conduction</a:t>
            </a:r>
            <a:r>
              <a:rPr lang="en-NZ" sz="2000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4617B">
                        <a:alpha val="65000"/>
                      </a:srgbClr>
                    </a:gs>
                  </a:gsLst>
                  <a:lin ang="5400000" scaled="0"/>
                </a:gradFill>
                <a:effectLst/>
                <a:latin typeface="Castellar" pitchFamily="18" charset="0"/>
              </a:rPr>
              <a:t/>
            </a:r>
            <a:br>
              <a:rPr lang="en-NZ" sz="2000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4617B">
                        <a:alpha val="65000"/>
                      </a:srgbClr>
                    </a:gs>
                  </a:gsLst>
                  <a:lin ang="5400000" scaled="0"/>
                </a:gradFill>
                <a:effectLst/>
                <a:latin typeface="Castellar" pitchFamily="18" charset="0"/>
              </a:rPr>
            </a:br>
            <a:r>
              <a:rPr lang="en-NZ" sz="2000" kern="1400" dirty="0">
                <a:solidFill>
                  <a:srgbClr val="000000"/>
                </a:solidFill>
                <a:effectLst/>
                <a:latin typeface="Arial"/>
              </a:rPr>
              <a:t>Heat is transferred through a solid object by contact heat.            </a:t>
            </a:r>
            <a:r>
              <a:rPr lang="en-NZ" sz="1400" kern="1400" dirty="0">
                <a:solidFill>
                  <a:srgbClr val="000000"/>
                </a:solidFill>
                <a:effectLst/>
                <a:latin typeface="Franklin Gothic Book"/>
              </a:rPr>
              <a:t/>
            </a:r>
            <a:br>
              <a:rPr lang="en-NZ" sz="1400" kern="1400" dirty="0">
                <a:solidFill>
                  <a:srgbClr val="000000"/>
                </a:solidFill>
                <a:effectLst/>
                <a:latin typeface="Franklin Gothic Book"/>
              </a:rPr>
            </a:br>
            <a:r>
              <a:rPr lang="en-NZ" sz="1400" kern="1400" dirty="0" smtClean="0">
                <a:solidFill>
                  <a:srgbClr val="000000"/>
                </a:solidFill>
                <a:effectLst/>
                <a:latin typeface="Franklin Gothic Book"/>
              </a:rPr>
              <a:t/>
            </a:r>
            <a:br>
              <a:rPr lang="en-NZ" sz="1400" kern="1400" dirty="0" smtClean="0">
                <a:solidFill>
                  <a:srgbClr val="000000"/>
                </a:solidFill>
                <a:effectLst/>
                <a:latin typeface="Franklin Gothic Book"/>
              </a:rPr>
            </a:br>
            <a:r>
              <a:rPr lang="en-NZ" sz="1400" kern="1400" dirty="0">
                <a:solidFill>
                  <a:srgbClr val="000000"/>
                </a:solidFill>
                <a:effectLst/>
                <a:latin typeface="Franklin Gothic Book"/>
              </a:rPr>
              <a:t/>
            </a:r>
            <a:br>
              <a:rPr lang="en-NZ" sz="1400" kern="1400" dirty="0">
                <a:solidFill>
                  <a:srgbClr val="000000"/>
                </a:solidFill>
                <a:effectLst/>
                <a:latin typeface="Franklin Gothic Book"/>
              </a:rPr>
            </a:br>
            <a:r>
              <a:rPr lang="en-NZ" sz="2000" dirty="0" smtClean="0">
                <a:solidFill>
                  <a:srgbClr val="FF0000"/>
                </a:solidFill>
                <a:effectLst/>
                <a:latin typeface="Castellar" pitchFamily="18" charset="0"/>
              </a:rPr>
              <a:t>Convection</a:t>
            </a:r>
            <a:r>
              <a:rPr lang="en-NZ" sz="2000" dirty="0" smtClean="0">
                <a:effectLst/>
                <a:latin typeface="Castellar" pitchFamily="18" charset="0"/>
              </a:rPr>
              <a:t/>
            </a:r>
            <a:br>
              <a:rPr lang="en-NZ" sz="2000" dirty="0" smtClean="0">
                <a:effectLst/>
                <a:latin typeface="Castellar" pitchFamily="18" charset="0"/>
              </a:rPr>
            </a:br>
            <a:r>
              <a:rPr lang="en-NZ" sz="2000" kern="1400" dirty="0">
                <a:solidFill>
                  <a:srgbClr val="000000"/>
                </a:solidFill>
                <a:effectLst/>
                <a:latin typeface="Arial"/>
              </a:rPr>
              <a:t>Heated water/steam air or oil etc. Penetrates the food. Food absorbs heat from the air currents convected around the oven.</a:t>
            </a:r>
            <a:r>
              <a:rPr lang="en-NZ" sz="1400" kern="1400" dirty="0">
                <a:solidFill>
                  <a:srgbClr val="000000"/>
                </a:solidFill>
                <a:effectLst/>
                <a:latin typeface="Franklin Gothic Book"/>
              </a:rPr>
              <a:t/>
            </a:r>
            <a:br>
              <a:rPr lang="en-NZ" sz="1400" kern="1400" dirty="0">
                <a:solidFill>
                  <a:srgbClr val="000000"/>
                </a:solidFill>
                <a:effectLst/>
                <a:latin typeface="Franklin Gothic Book"/>
              </a:rPr>
            </a:br>
            <a:r>
              <a:rPr lang="en-NZ" sz="1400" kern="1400" dirty="0">
                <a:solidFill>
                  <a:srgbClr val="000000"/>
                </a:solidFill>
                <a:effectLst/>
                <a:latin typeface="Franklin Gothic Book"/>
              </a:rPr>
              <a:t> </a:t>
            </a:r>
            <a:br>
              <a:rPr lang="en-NZ" sz="1400" kern="1400" dirty="0">
                <a:solidFill>
                  <a:srgbClr val="000000"/>
                </a:solidFill>
                <a:effectLst/>
                <a:latin typeface="Franklin Gothic Book"/>
              </a:rPr>
            </a:br>
            <a:r>
              <a:rPr lang="en-NZ" sz="2000" dirty="0" smtClean="0">
                <a:solidFill>
                  <a:srgbClr val="FF0000"/>
                </a:solidFill>
                <a:effectLst/>
                <a:latin typeface="Castellar" pitchFamily="18" charset="0"/>
              </a:rPr>
              <a:t/>
            </a:r>
            <a:br>
              <a:rPr lang="en-NZ" sz="2000" dirty="0" smtClean="0">
                <a:solidFill>
                  <a:srgbClr val="FF0000"/>
                </a:solidFill>
                <a:effectLst/>
                <a:latin typeface="Castellar" pitchFamily="18" charset="0"/>
              </a:rPr>
            </a:br>
            <a:endParaRPr lang="en-NZ" sz="2000" dirty="0">
              <a:effectLst/>
              <a:latin typeface="Castellar" pitchFamily="18" charset="0"/>
            </a:endParaRPr>
          </a:p>
        </p:txBody>
      </p:sp>
      <p:pic>
        <p:nvPicPr>
          <p:cNvPr id="102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04716"/>
            <a:ext cx="4392488" cy="6636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5452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 rot="10800000" flipV="1">
            <a:off x="1331639" y="548680"/>
            <a:ext cx="6480720" cy="1489348"/>
          </a:xfrm>
        </p:spPr>
        <p:txBody>
          <a:bodyPr/>
          <a:lstStyle/>
          <a:p>
            <a:pPr marL="0" indent="0" algn="ctr">
              <a:buNone/>
            </a:pPr>
            <a:r>
              <a:rPr lang="en-NZ" sz="4000" dirty="0" smtClean="0">
                <a:effectLst/>
                <a:latin typeface="Castellar" pitchFamily="18" charset="0"/>
              </a:rPr>
              <a:t>The effect of Heat on Food</a:t>
            </a:r>
            <a:endParaRPr lang="en-NZ" sz="4000" dirty="0">
              <a:effectLst/>
              <a:latin typeface="Castellar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475656" y="1988840"/>
            <a:ext cx="6696744" cy="4464496"/>
          </a:xfrm>
        </p:spPr>
        <p:txBody>
          <a:bodyPr/>
          <a:lstStyle/>
          <a:p>
            <a:pPr marL="45720" indent="0" algn="ctr">
              <a:buNone/>
            </a:pPr>
            <a:r>
              <a:rPr lang="en-NZ" sz="2000" b="1" u="sng" dirty="0" smtClean="0">
                <a:solidFill>
                  <a:schemeClr val="tx1"/>
                </a:solidFill>
              </a:rPr>
              <a:t>Protein</a:t>
            </a:r>
          </a:p>
          <a:p>
            <a:pPr marL="45720" indent="0" algn="ctr">
              <a:buNone/>
            </a:pPr>
            <a:r>
              <a:rPr lang="en-NZ" sz="2000" dirty="0" smtClean="0">
                <a:solidFill>
                  <a:schemeClr val="tx1"/>
                </a:solidFill>
              </a:rPr>
              <a:t>Protein coagulates by heat at approx 60 degrees.</a:t>
            </a:r>
          </a:p>
          <a:p>
            <a:pPr marL="45720" indent="0">
              <a:buNone/>
            </a:pPr>
            <a:endParaRPr lang="en-NZ" sz="1800" dirty="0" smtClean="0">
              <a:solidFill>
                <a:schemeClr val="tx1"/>
              </a:solidFill>
            </a:endParaRPr>
          </a:p>
          <a:p>
            <a:pPr marL="45720" indent="0">
              <a:buNone/>
            </a:pPr>
            <a:endParaRPr lang="en-AU" sz="1800" i="1" dirty="0">
              <a:solidFill>
                <a:schemeClr val="tx1"/>
              </a:solidFill>
            </a:endParaRPr>
          </a:p>
          <a:p>
            <a:pPr marL="45720" indent="0">
              <a:buNone/>
            </a:pPr>
            <a:endParaRPr lang="en-NZ" sz="1800" b="1" u="sng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212976"/>
            <a:ext cx="4838614" cy="2167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3290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260648"/>
            <a:ext cx="8208912" cy="6264696"/>
          </a:xfrm>
        </p:spPr>
        <p:txBody>
          <a:bodyPr>
            <a:normAutofit/>
          </a:bodyPr>
          <a:lstStyle/>
          <a:p>
            <a:pPr marL="45720" lvl="0" indent="0" algn="ctr">
              <a:buClr>
                <a:srgbClr val="A5C249">
                  <a:lumMod val="75000"/>
                </a:srgbClr>
              </a:buClr>
              <a:buNone/>
            </a:pPr>
            <a:r>
              <a:rPr lang="en-NZ" sz="3200" b="1" u="sng" dirty="0" smtClean="0">
                <a:solidFill>
                  <a:prstClr val="black"/>
                </a:solidFill>
              </a:rPr>
              <a:t>Carbohydrates</a:t>
            </a:r>
            <a:endParaRPr lang="en-NZ" sz="3200" b="1" u="sng" dirty="0">
              <a:solidFill>
                <a:prstClr val="black"/>
              </a:solidFill>
            </a:endParaRPr>
          </a:p>
          <a:p>
            <a:pPr marL="45720" lvl="0" indent="0">
              <a:buClr>
                <a:srgbClr val="A5C249">
                  <a:lumMod val="75000"/>
                </a:srgbClr>
              </a:buClr>
              <a:buNone/>
            </a:pPr>
            <a:endParaRPr lang="en-AU" sz="1800" b="1" dirty="0" smtClean="0">
              <a:solidFill>
                <a:srgbClr val="FF0000"/>
              </a:solidFill>
            </a:endParaRPr>
          </a:p>
          <a:p>
            <a:pPr marL="45720" lvl="0" indent="0">
              <a:buClr>
                <a:srgbClr val="A5C249">
                  <a:lumMod val="75000"/>
                </a:srgbClr>
              </a:buClr>
              <a:buNone/>
            </a:pPr>
            <a:r>
              <a:rPr lang="en-AU" sz="1800" b="1" dirty="0" smtClean="0">
                <a:solidFill>
                  <a:srgbClr val="FF0000"/>
                </a:solidFill>
              </a:rPr>
              <a:t>Moist heat</a:t>
            </a:r>
          </a:p>
          <a:p>
            <a:pPr marL="45720" lvl="0" indent="0">
              <a:buClr>
                <a:srgbClr val="A5C249">
                  <a:lumMod val="75000"/>
                </a:srgbClr>
              </a:buClr>
              <a:buNone/>
            </a:pPr>
            <a:r>
              <a:rPr lang="en-AU" sz="1800" i="1" dirty="0" smtClean="0">
                <a:solidFill>
                  <a:prstClr val="black"/>
                </a:solidFill>
              </a:rPr>
              <a:t>causes </a:t>
            </a:r>
            <a:r>
              <a:rPr lang="en-AU" sz="1800" i="1" dirty="0">
                <a:solidFill>
                  <a:prstClr val="black"/>
                </a:solidFill>
              </a:rPr>
              <a:t>starch </a:t>
            </a:r>
            <a:r>
              <a:rPr lang="en-AU" sz="1800" i="1" dirty="0" smtClean="0">
                <a:solidFill>
                  <a:prstClr val="black"/>
                </a:solidFill>
              </a:rPr>
              <a:t>grains </a:t>
            </a:r>
          </a:p>
          <a:p>
            <a:pPr marL="45720" lvl="0" indent="0">
              <a:buClr>
                <a:srgbClr val="A5C249">
                  <a:lumMod val="75000"/>
                </a:srgbClr>
              </a:buClr>
              <a:buNone/>
            </a:pPr>
            <a:r>
              <a:rPr lang="en-AU" sz="1800" i="1" dirty="0" smtClean="0">
                <a:solidFill>
                  <a:prstClr val="black"/>
                </a:solidFill>
              </a:rPr>
              <a:t>to </a:t>
            </a:r>
            <a:r>
              <a:rPr lang="en-AU" sz="1800" i="1" dirty="0">
                <a:solidFill>
                  <a:prstClr val="black"/>
                </a:solidFill>
              </a:rPr>
              <a:t>soften and </a:t>
            </a:r>
            <a:r>
              <a:rPr lang="en-AU" sz="1800" i="1" dirty="0" smtClean="0">
                <a:solidFill>
                  <a:prstClr val="black"/>
                </a:solidFill>
              </a:rPr>
              <a:t>swell</a:t>
            </a:r>
            <a:endParaRPr lang="en-AU" sz="1800" dirty="0" smtClean="0">
              <a:solidFill>
                <a:prstClr val="black"/>
              </a:solidFill>
            </a:endParaRPr>
          </a:p>
          <a:p>
            <a:pPr marL="45720" lvl="0" indent="0">
              <a:buClr>
                <a:srgbClr val="A5C249">
                  <a:lumMod val="75000"/>
                </a:srgbClr>
              </a:buClr>
              <a:buNone/>
            </a:pPr>
            <a:endParaRPr lang="en-AU" sz="1800" dirty="0">
              <a:solidFill>
                <a:prstClr val="black"/>
              </a:solidFill>
            </a:endParaRPr>
          </a:p>
          <a:p>
            <a:pPr marL="45720" lvl="0" indent="0">
              <a:buClr>
                <a:srgbClr val="A5C249">
                  <a:lumMod val="75000"/>
                </a:srgbClr>
              </a:buClr>
              <a:buNone/>
            </a:pPr>
            <a:endParaRPr lang="en-AU" sz="1800" dirty="0" smtClean="0">
              <a:solidFill>
                <a:prstClr val="black"/>
              </a:solidFill>
            </a:endParaRPr>
          </a:p>
          <a:p>
            <a:pPr marL="45720" lvl="0" indent="0">
              <a:buClr>
                <a:srgbClr val="A5C249">
                  <a:lumMod val="75000"/>
                </a:srgbClr>
              </a:buClr>
              <a:buNone/>
            </a:pPr>
            <a:endParaRPr lang="en-AU" sz="1800" dirty="0">
              <a:solidFill>
                <a:prstClr val="black"/>
              </a:solidFill>
            </a:endParaRPr>
          </a:p>
          <a:p>
            <a:pPr marL="45720" lvl="0" indent="0">
              <a:buClr>
                <a:srgbClr val="A5C249">
                  <a:lumMod val="75000"/>
                </a:srgbClr>
              </a:buClr>
              <a:buNone/>
            </a:pPr>
            <a:endParaRPr lang="en-AU" sz="1800" dirty="0" smtClean="0">
              <a:solidFill>
                <a:prstClr val="black"/>
              </a:solidFill>
            </a:endParaRPr>
          </a:p>
          <a:p>
            <a:pPr marL="45720" lvl="0" indent="0">
              <a:buClr>
                <a:srgbClr val="A5C249">
                  <a:lumMod val="75000"/>
                </a:srgbClr>
              </a:buClr>
              <a:buNone/>
            </a:pPr>
            <a:endParaRPr lang="en-AU" sz="1800" dirty="0">
              <a:solidFill>
                <a:prstClr val="black"/>
              </a:solidFill>
            </a:endParaRPr>
          </a:p>
          <a:p>
            <a:pPr marL="45720" lvl="0" indent="0">
              <a:buClr>
                <a:srgbClr val="A5C249">
                  <a:lumMod val="75000"/>
                </a:srgbClr>
              </a:buClr>
              <a:buNone/>
            </a:pPr>
            <a:endParaRPr lang="en-AU" sz="1800" dirty="0">
              <a:solidFill>
                <a:prstClr val="black"/>
              </a:solidFill>
            </a:endParaRPr>
          </a:p>
          <a:p>
            <a:pPr marL="45720" lvl="0" indent="0">
              <a:buClr>
                <a:srgbClr val="A5C249">
                  <a:lumMod val="75000"/>
                </a:srgbClr>
              </a:buClr>
              <a:buNone/>
            </a:pPr>
            <a:r>
              <a:rPr lang="en-AU" sz="1800" b="1" dirty="0">
                <a:solidFill>
                  <a:srgbClr val="FF0000"/>
                </a:solidFill>
              </a:rPr>
              <a:t>Dry heat </a:t>
            </a:r>
            <a:endParaRPr lang="en-AU" sz="1800" b="1" dirty="0" smtClean="0">
              <a:solidFill>
                <a:srgbClr val="FF0000"/>
              </a:solidFill>
            </a:endParaRPr>
          </a:p>
          <a:p>
            <a:pPr marL="45720" lvl="0" indent="0">
              <a:buClr>
                <a:srgbClr val="A5C249">
                  <a:lumMod val="75000"/>
                </a:srgbClr>
              </a:buClr>
              <a:buNone/>
            </a:pPr>
            <a:r>
              <a:rPr lang="en-AU" sz="1800" i="1" dirty="0" smtClean="0">
                <a:solidFill>
                  <a:prstClr val="black"/>
                </a:solidFill>
              </a:rPr>
              <a:t>causes </a:t>
            </a:r>
            <a:r>
              <a:rPr lang="en-AU" sz="1800" i="1" dirty="0">
                <a:solidFill>
                  <a:prstClr val="black"/>
                </a:solidFill>
              </a:rPr>
              <a:t>starch to change </a:t>
            </a:r>
            <a:r>
              <a:rPr lang="en-AU" sz="1800" i="1" dirty="0" smtClean="0">
                <a:solidFill>
                  <a:prstClr val="black"/>
                </a:solidFill>
              </a:rPr>
              <a:t>colour</a:t>
            </a:r>
            <a:endParaRPr lang="en-NZ" dirty="0"/>
          </a:p>
        </p:txBody>
      </p:sp>
      <p:pic>
        <p:nvPicPr>
          <p:cNvPr id="2" name="Picture 1" descr="Unknown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9268" y="1124744"/>
            <a:ext cx="3037641" cy="2039876"/>
          </a:xfrm>
          <a:prstGeom prst="rect">
            <a:avLst/>
          </a:prstGeom>
        </p:spPr>
      </p:pic>
      <p:pic>
        <p:nvPicPr>
          <p:cNvPr id="4" name="Picture 3" descr="ss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3501008"/>
            <a:ext cx="2808312" cy="28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461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1680" y="836712"/>
            <a:ext cx="3384376" cy="432048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en-NZ" sz="4000" dirty="0" smtClean="0">
                <a:effectLst/>
                <a:latin typeface="Castellar" pitchFamily="18" charset="0"/>
              </a:rPr>
              <a:t> </a:t>
            </a:r>
            <a:endParaRPr lang="en-NZ" sz="4000" dirty="0">
              <a:effectLst/>
              <a:latin typeface="Castellar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88640"/>
            <a:ext cx="8712968" cy="6499056"/>
          </a:xfrm>
        </p:spPr>
        <p:txBody>
          <a:bodyPr/>
          <a:lstStyle/>
          <a:p>
            <a:pPr marL="45720" indent="0" algn="ctr">
              <a:buNone/>
            </a:pPr>
            <a:r>
              <a:rPr lang="en-NZ" sz="2000" b="1" u="sng" dirty="0">
                <a:solidFill>
                  <a:schemeClr val="tx1"/>
                </a:solidFill>
              </a:rPr>
              <a:t>Sugars</a:t>
            </a:r>
          </a:p>
          <a:p>
            <a:pPr marL="45720" indent="0">
              <a:buNone/>
            </a:pPr>
            <a:r>
              <a:rPr lang="en-AU" sz="1800" dirty="0">
                <a:solidFill>
                  <a:srgbClr val="FF0000"/>
                </a:solidFill>
              </a:rPr>
              <a:t>Moist heat  </a:t>
            </a:r>
            <a:r>
              <a:rPr lang="en-AU" sz="1800" dirty="0">
                <a:solidFill>
                  <a:schemeClr val="tx1"/>
                </a:solidFill>
              </a:rPr>
              <a:t>- </a:t>
            </a:r>
            <a:r>
              <a:rPr lang="en-AU" sz="1800" i="1" dirty="0">
                <a:solidFill>
                  <a:schemeClr val="tx1"/>
                </a:solidFill>
              </a:rPr>
              <a:t>cause sugars to dissolve in water and become </a:t>
            </a:r>
            <a:r>
              <a:rPr lang="en-AU" sz="1800" i="1" dirty="0" smtClean="0">
                <a:solidFill>
                  <a:schemeClr val="tx1"/>
                </a:solidFill>
              </a:rPr>
              <a:t>syrup and caramelise.</a:t>
            </a:r>
            <a:endParaRPr lang="en-AU" sz="1800" i="1" dirty="0">
              <a:solidFill>
                <a:schemeClr val="tx1"/>
              </a:solidFill>
            </a:endParaRPr>
          </a:p>
          <a:p>
            <a:pPr marL="45720" indent="0">
              <a:buNone/>
            </a:pPr>
            <a:endParaRPr lang="en-AU" sz="1800" i="1" dirty="0" smtClean="0">
              <a:solidFill>
                <a:schemeClr val="tx1"/>
              </a:solidFill>
            </a:endParaRPr>
          </a:p>
          <a:p>
            <a:pPr marL="45720" indent="0">
              <a:buNone/>
            </a:pPr>
            <a:endParaRPr lang="en-AU" sz="1800" i="1" dirty="0">
              <a:solidFill>
                <a:schemeClr val="tx1"/>
              </a:solidFill>
            </a:endParaRPr>
          </a:p>
          <a:p>
            <a:pPr marL="45720" indent="0">
              <a:buNone/>
            </a:pPr>
            <a:endParaRPr lang="en-AU" sz="1800" i="1" dirty="0" smtClean="0">
              <a:solidFill>
                <a:schemeClr val="tx1"/>
              </a:solidFill>
            </a:endParaRPr>
          </a:p>
          <a:p>
            <a:pPr marL="45720" indent="0">
              <a:buNone/>
            </a:pPr>
            <a:endParaRPr lang="en-AU" sz="1800" i="1" dirty="0">
              <a:solidFill>
                <a:schemeClr val="tx1"/>
              </a:solidFill>
            </a:endParaRPr>
          </a:p>
          <a:p>
            <a:pPr marL="45720" indent="0">
              <a:buNone/>
            </a:pPr>
            <a:endParaRPr lang="en-AU" sz="1800" i="1" dirty="0" smtClean="0">
              <a:solidFill>
                <a:schemeClr val="tx1"/>
              </a:solidFill>
            </a:endParaRPr>
          </a:p>
          <a:p>
            <a:pPr marL="45720" indent="0">
              <a:buNone/>
            </a:pPr>
            <a:endParaRPr lang="en-AU" sz="1800" i="1" dirty="0">
              <a:solidFill>
                <a:schemeClr val="tx1"/>
              </a:solidFill>
            </a:endParaRPr>
          </a:p>
          <a:p>
            <a:pPr marL="45720" indent="0">
              <a:buNone/>
            </a:pPr>
            <a:endParaRPr lang="en-AU" sz="1800" dirty="0" smtClean="0">
              <a:solidFill>
                <a:srgbClr val="FF0000"/>
              </a:solidFill>
            </a:endParaRPr>
          </a:p>
          <a:p>
            <a:pPr marL="45720" indent="0">
              <a:buNone/>
            </a:pPr>
            <a:r>
              <a:rPr lang="en-AU" sz="1800" dirty="0" smtClean="0">
                <a:solidFill>
                  <a:srgbClr val="FF0000"/>
                </a:solidFill>
              </a:rPr>
              <a:t>Dry </a:t>
            </a:r>
            <a:r>
              <a:rPr lang="en-AU" sz="1800" dirty="0">
                <a:solidFill>
                  <a:srgbClr val="FF0000"/>
                </a:solidFill>
              </a:rPr>
              <a:t>heat </a:t>
            </a:r>
            <a:r>
              <a:rPr lang="en-AU" sz="1800" dirty="0">
                <a:solidFill>
                  <a:schemeClr val="tx1"/>
                </a:solidFill>
              </a:rPr>
              <a:t>- </a:t>
            </a:r>
            <a:r>
              <a:rPr lang="en-AU" sz="1800" i="1" dirty="0">
                <a:solidFill>
                  <a:schemeClr val="tx1"/>
                </a:solidFill>
              </a:rPr>
              <a:t>causes sugar to caramelise quickly and burn too.</a:t>
            </a:r>
          </a:p>
          <a:p>
            <a:pPr marL="365760" lvl="1" indent="0">
              <a:buNone/>
            </a:pPr>
            <a:endParaRPr lang="en-NZ" dirty="0"/>
          </a:p>
        </p:txBody>
      </p:sp>
      <p:pic>
        <p:nvPicPr>
          <p:cNvPr id="4" name="Picture 3" descr="imagessu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052736"/>
            <a:ext cx="3408305" cy="2239392"/>
          </a:xfrm>
          <a:prstGeom prst="rect">
            <a:avLst/>
          </a:prstGeom>
        </p:spPr>
      </p:pic>
      <p:pic>
        <p:nvPicPr>
          <p:cNvPr id="5" name="Picture 4" descr="ssss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4005064"/>
            <a:ext cx="3492500" cy="233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739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9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 - &amp;quot;Methods of Cookery&amp;quot;&quot;/&gt;&lt;property id=&quot;20307&quot; value=&quot;256&quot;/&gt;&lt;/object&gt;&lt;object type=&quot;3&quot; unique_id=&quot;10004&quot;&gt;&lt;property id=&quot;20148&quot; value=&quot;5&quot;/&gt;&lt;property id=&quot;20300&quot; value=&quot;Slide 2 - &amp;quot;Workshop Outline&amp;quot;&quot;/&gt;&lt;property id=&quot;20307&quot; value=&quot;257&quot;/&gt;&lt;/object&gt;&lt;object type=&quot;3&quot; unique_id=&quot;10005&quot;&gt;&lt;property id=&quot;20148&quot; value=&quot;5&quot;/&gt;&lt;property id=&quot;20300&quot; value=&quot;Slide 3 - &amp;quot;Why do we cook food?&amp;quot;&quot;/&gt;&lt;property id=&quot;20307&quot; value=&quot;258&quot;/&gt;&lt;/object&gt;&lt;object type=&quot;3&quot; unique_id=&quot;10006&quot;&gt;&lt;property id=&quot;20148&quot; value=&quot;5&quot;/&gt;&lt;property id=&quot;20300&quot; value=&quot;Slide 4 - &amp;quot;Why do we cook food?&amp;quot;&quot;/&gt;&lt;property id=&quot;20307&quot; value=&quot;259&quot;/&gt;&lt;/object&gt;&lt;object type=&quot;3&quot; unique_id=&quot;10007&quot;&gt;&lt;property id=&quot;20148&quot; value=&quot;5&quot;/&gt;&lt;property id=&quot;20300&quot; value=&quot;Slide 5 - &amp;quot;In order to cook our foods, we need a source of energy. We call it :&amp;quot;&quot;/&gt;&lt;property id=&quot;20307&quot; value=&quot;260&quot;/&gt;&lt;/object&gt;&lt;object type=&quot;3&quot; unique_id=&quot;10008&quot;&gt;&lt;property id=&quot;20148&quot; value=&quot;5&quot;/&gt;&lt;property id=&quot;20300&quot; value=&quot;Slide 6 - &amp;quot;Radiation Heat is transferred from its source directly on to the object. Radiated  Conduction Heat is transferred t&quot;/&gt;&lt;property id=&quot;20307&quot; value=&quot;261&quot;/&gt;&lt;/object&gt;&lt;object type=&quot;3&quot; unique_id=&quot;10009&quot;&gt;&lt;property id=&quot;20148&quot; value=&quot;5&quot;/&gt;&lt;property id=&quot;20300&quot; value=&quot;Slide 7 - &amp;quot;The effect of Heat on Food&amp;quot;&quot;/&gt;&lt;property id=&quot;20307&quot; value=&quot;262&quot;/&gt;&lt;/object&gt;&lt;object type=&quot;3&quot; unique_id=&quot;10010&quot;&gt;&lt;property id=&quot;20148&quot; value=&quot;5&quot;/&gt;&lt;property id=&quot;20300&quot; value=&quot;Slide 8&quot;/&gt;&lt;property id=&quot;20307&quot; value=&quot;264&quot;/&gt;&lt;/object&gt;&lt;object type=&quot;3&quot; unique_id=&quot;10011&quot;&gt;&lt;property id=&quot;20148&quot; value=&quot;5&quot;/&gt;&lt;property id=&quot;20300&quot; value=&quot;Slide 9 - &amp;quot; &amp;quot;&quot;/&gt;&lt;property id=&quot;20307&quot; value=&quot;263&quot;/&gt;&lt;/object&gt;&lt;object type=&quot;3&quot; unique_id=&quot;10012&quot;&gt;&lt;property id=&quot;20148&quot; value=&quot;5&quot;/&gt;&lt;property id=&quot;20300&quot; value=&quot;Slide 10 - &amp;quot;Methods of Cookery&amp;quot;&quot;/&gt;&lt;property id=&quot;20307&quot; value=&quot;265&quot;/&gt;&lt;/object&gt;&lt;object type=&quot;3&quot; unique_id=&quot;10013&quot;&gt;&lt;property id=&quot;20148&quot; value=&quot;5&quot;/&gt;&lt;property id=&quot;20300&quot; value=&quot;Slide 11&quot;/&gt;&lt;property id=&quot;20307&quot; value=&quot;266&quot;/&gt;&lt;/object&gt;&lt;object type=&quot;3&quot; unique_id=&quot;10014&quot;&gt;&lt;property id=&quot;20148&quot; value=&quot;5&quot;/&gt;&lt;property id=&quot;20300&quot; value=&quot;Slide 12 - &amp;quot; Steaming &amp;quot;&quot;/&gt;&lt;property id=&quot;20307&quot; value=&quot;267&quot;/&gt;&lt;/object&gt;&lt;object type=&quot;3&quot; unique_id=&quot;10015&quot;&gt;&lt;property id=&quot;20148&quot; value=&quot;5&quot;/&gt;&lt;property id=&quot;20300&quot; value=&quot;Slide 13 - &amp;quot;Poaching &amp;quot;&quot;/&gt;&lt;property id=&quot;20307&quot; value=&quot;268&quot;/&gt;&lt;/object&gt;&lt;object type=&quot;3&quot; unique_id=&quot;10016&quot;&gt;&lt;property id=&quot;20148&quot; value=&quot;5&quot;/&gt;&lt;property id=&quot;20300&quot; value=&quot;Slide 14 - &amp;quot;Baking&amp;quot;&quot;/&gt;&lt;property id=&quot;20307&quot; value=&quot;270&quot;/&gt;&lt;/object&gt;&lt;object type=&quot;3&quot; unique_id=&quot;10017&quot;&gt;&lt;property id=&quot;20148&quot; value=&quot;5&quot;/&gt;&lt;property id=&quot;20300&quot; value=&quot;Slide 15 - &amp;quot;Pot roasting&amp;quot;&quot;/&gt;&lt;property id=&quot;20307&quot; value=&quot;271&quot;/&gt;&lt;/object&gt;&lt;object type=&quot;3&quot; unique_id=&quot;10018&quot;&gt;&lt;property id=&quot;20148&quot; value=&quot;5&quot;/&gt;&lt;property id=&quot;20300&quot; value=&quot;Slide 16 - &amp;quot;Shallow frying&amp;quot;&quot;/&gt;&lt;property id=&quot;20307&quot; value=&quot;272&quot;/&gt;&lt;/object&gt;&lt;object type=&quot;3&quot; unique_id=&quot;10019&quot;&gt;&lt;property id=&quot;20148&quot; value=&quot;5&quot;/&gt;&lt;property id=&quot;20300&quot; value=&quot;Slide 17 - &amp;quot;Paper bag&amp;quot;&quot;/&gt;&lt;property id=&quot;20307&quot; value=&quot;273&quot;/&gt;&lt;/object&gt;&lt;object type=&quot;3&quot; unique_id=&quot;10020&quot;&gt;&lt;property id=&quot;20148&quot; value=&quot;5&quot;/&gt;&lt;property id=&quot;20300&quot; value=&quot;Slide 18 - &amp;quot;Micro wave&amp;quot;&quot;/&gt;&lt;property id=&quot;20307&quot; value=&quot;275&quot;/&gt;&lt;/object&gt;&lt;object type=&quot;3&quot; unique_id=&quot;10021&quot;&gt;&lt;property id=&quot;20148&quot; value=&quot;5&quot;/&gt;&lt;property id=&quot;20300&quot; value=&quot;Slide 19 - &amp;quot;Stewing&amp;quot;&quot;/&gt;&lt;property id=&quot;20307&quot; value=&quot;276&quot;/&gt;&lt;/object&gt;&lt;object type=&quot;3&quot; unique_id=&quot;10022&quot;&gt;&lt;property id=&quot;20148&quot; value=&quot;5&quot;/&gt;&lt;property id=&quot;20300&quot; value=&quot;Slide 20 - &amp;quot;Braising&amp;quot;&quot;/&gt;&lt;property id=&quot;20307&quot; value=&quot;277&quot;/&gt;&lt;/object&gt;&lt;object type=&quot;3&quot; unique_id=&quot;10023&quot;&gt;&lt;property id=&quot;20148&quot; value=&quot;5&quot;/&gt;&lt;property id=&quot;20300&quot; value=&quot;Slide 21 - &amp;quot;Roasting&amp;quot;&quot;/&gt;&lt;property id=&quot;20307&quot; value=&quot;278&quot;/&gt;&lt;/object&gt;&lt;object type=&quot;3&quot; unique_id=&quot;10024&quot;&gt;&lt;property id=&quot;20148&quot; value=&quot;5&quot;/&gt;&lt;property id=&quot;20300&quot; value=&quot;Slide 22 - &amp;quot;Grilling&amp;quot;&quot;/&gt;&lt;property id=&quot;20307&quot; value=&quot;279&quot;/&gt;&lt;/object&gt;&lt;object type=&quot;3&quot; unique_id=&quot;10025&quot;&gt;&lt;property id=&quot;20148&quot; value=&quot;5&quot;/&gt;&lt;property id=&quot;20300&quot; value=&quot;Slide 23 - &amp;quot;Sous-vide  (Under Vacuum)&amp;quot;&quot;/&gt;&lt;property id=&quot;20307&quot; value=&quot;280&quot;/&gt;&lt;/object&gt;&lt;object type=&quot;3&quot; unique_id=&quot;10026&quot;&gt;&lt;property id=&quot;20148&quot; value=&quot;5&quot;/&gt;&lt;property id=&quot;20300&quot; value=&quot;Slide 24 - &amp;quot;Tandoori&amp;quot;&quot;/&gt;&lt;property id=&quot;20307&quot; value=&quot;281&quot;/&gt;&lt;/object&gt;&lt;object type=&quot;3&quot; unique_id=&quot;10027&quot;&gt;&lt;property id=&quot;20148&quot; value=&quot;5&quot;/&gt;&lt;property id=&quot;20300&quot; value=&quot;Slide 25 - &amp;quot;Hangi(earth oven)&amp;quot;&quot;/&gt;&lt;property id=&quot;20307&quot; value=&quot;282&quot;/&gt;&lt;/object&gt;&lt;object type=&quot;3&quot; unique_id=&quot;10028&quot;&gt;&lt;property id=&quot;20148&quot; value=&quot;5&quot;/&gt;&lt;property id=&quot;20300&quot; value=&quot;Slide 26 - &amp;quot;Smoking&amp;quot;&quot;/&gt;&lt;property id=&quot;20307&quot; value=&quot;283&quot;/&gt;&lt;/object&gt;&lt;object type=&quot;3&quot; unique_id=&quot;10029&quot;&gt;&lt;property id=&quot;20148&quot; value=&quot;5&quot;/&gt;&lt;property id=&quot;20300&quot; value=&quot;Slide 27 - &amp;quot;“Methods of Cookery” “Its all about temperature control”&amp;quot;&quot;/&gt;&lt;property id=&quot;20307&quot; value=&quot;274&quot;/&gt;&lt;/object&gt;&lt;/object&gt;&lt;object type=&quot;8&quot; unique_id=&quot;10058&quot;&gt;&lt;/object&gt;&lt;/object&gt;&lt;/database&gt;"/>
  <p:tag name="MMPROD_NEXTUNIQUEID" val="10009"/>
  <p:tag name="SECTOMILLISECCONVERTED" val="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Adjacency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6CEBAB6F429394AA7E3A869A025BE49" ma:contentTypeVersion="36" ma:contentTypeDescription="Create a new document." ma:contentTypeScope="" ma:versionID="31e1dd621f51f723e18d8a989954d78e">
  <xsd:schema xmlns:xsd="http://www.w3.org/2001/XMLSchema" xmlns:xs="http://www.w3.org/2001/XMLSchema" xmlns:p="http://schemas.microsoft.com/office/2006/metadata/properties" xmlns:ns3="294a628e-2b13-4d25-849d-1615186c467a" xmlns:ns4="328ec57f-3e1e-47f5-9879-12c6ebe48bf8" targetNamespace="http://schemas.microsoft.com/office/2006/metadata/properties" ma:root="true" ma:fieldsID="8fc756db87940ce444d53fe8402c7b76" ns3:_="" ns4:_="">
    <xsd:import namespace="294a628e-2b13-4d25-849d-1615186c467a"/>
    <xsd:import namespace="328ec57f-3e1e-47f5-9879-12c6ebe48bf8"/>
    <xsd:element name="properties">
      <xsd:complexType>
        <xsd:sequence>
          <xsd:element name="documentManagement">
            <xsd:complexType>
              <xsd:all>
                <xsd:element ref="ns3:NotebookType" minOccurs="0"/>
                <xsd:element ref="ns3:FolderType" minOccurs="0"/>
                <xsd:element ref="ns3:Owner" minOccurs="0"/>
                <xsd:element ref="ns3:DefaultSectionNames" minOccurs="0"/>
                <xsd:element ref="ns3:CultureName" minOccurs="0"/>
                <xsd:element ref="ns3:AppVersion" minOccurs="0"/>
                <xsd:element ref="ns3:Teachers" minOccurs="0"/>
                <xsd:element ref="ns3:Students" minOccurs="0"/>
                <xsd:element ref="ns3:Student_Groups" minOccurs="0"/>
                <xsd:element ref="ns3:Invited_Teachers" minOccurs="0"/>
                <xsd:element ref="ns3:Invited_Students" minOccurs="0"/>
                <xsd:element ref="ns3:Self_Registration_Enabled" minOccurs="0"/>
                <xsd:element ref="ns3:Has_Teacher_Only_SectionGroup" minOccurs="0"/>
                <xsd:element ref="ns3:Is_Collaboration_Space_Locked" minOccurs="0"/>
                <xsd:element ref="ns4:SharedWithUsers" minOccurs="0"/>
                <xsd:element ref="ns4:SharedWithDetails" minOccurs="0"/>
                <xsd:element ref="ns4:SharingHintHash" minOccurs="0"/>
                <xsd:element ref="ns4:LastSharedByUser" minOccurs="0"/>
                <xsd:element ref="ns4:LastSharedByTime" minOccurs="0"/>
                <xsd:element ref="ns3:Templates" minOccurs="0"/>
                <xsd:element ref="ns3:Self_Registration_Enabled0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3:TeamsChannelId" minOccurs="0"/>
                <xsd:element ref="ns3:Math_Settings" minOccurs="0"/>
                <xsd:element ref="ns3:IsNotebookLocked" minOccurs="0"/>
                <xsd:element ref="ns3:MediaServiceGenerationTime" minOccurs="0"/>
                <xsd:element ref="ns3:MediaServiceEventHashCode" minOccurs="0"/>
                <xsd:element ref="ns3:Distribution_Groups" minOccurs="0"/>
                <xsd:element ref="ns3:LMS_Mappings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4a628e-2b13-4d25-849d-1615186c467a" elementFormDefault="qualified">
    <xsd:import namespace="http://schemas.microsoft.com/office/2006/documentManagement/types"/>
    <xsd:import namespace="http://schemas.microsoft.com/office/infopath/2007/PartnerControls"/>
    <xsd:element name="NotebookType" ma:index="8" nillable="true" ma:displayName="Notebook Type" ma:internalName="NotebookType">
      <xsd:simpleType>
        <xsd:restriction base="dms:Text"/>
      </xsd:simpleType>
    </xsd:element>
    <xsd:element name="FolderType" ma:index="9" nillable="true" ma:displayName="Folder Type" ma:internalName="FolderType">
      <xsd:simpleType>
        <xsd:restriction base="dms:Text"/>
      </xsd:simpleType>
    </xsd:element>
    <xsd:element name="Owner" ma:index="10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efaultSectionNames" ma:index="11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CultureName" ma:index="12" nillable="true" ma:displayName="Culture Name" ma:internalName="CultureName">
      <xsd:simpleType>
        <xsd:restriction base="dms:Text"/>
      </xsd:simpleType>
    </xsd:element>
    <xsd:element name="AppVersion" ma:index="13" nillable="true" ma:displayName="App Version" ma:internalName="AppVersion">
      <xsd:simpleType>
        <xsd:restriction base="dms:Text"/>
      </xsd:simpleType>
    </xsd:element>
    <xsd:element name="Teachers" ma:index="14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15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16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nvited_Teachers" ma:index="17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18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19" nillable="true" ma:displayName="Self_Registration_Enabled" ma:internalName="Self_Registration_Enabled">
      <xsd:simpleType>
        <xsd:restriction base="dms:Boolean"/>
      </xsd:simpleType>
    </xsd:element>
    <xsd:element name="Has_Teacher_Only_SectionGroup" ma:index="20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21" nillable="true" ma:displayName="Is Collaboration Space Locked" ma:internalName="Is_Collaboration_Space_Locked">
      <xsd:simpleType>
        <xsd:restriction base="dms:Boolean"/>
      </xsd:simpleType>
    </xsd:element>
    <xsd:element name="Templates" ma:index="27" nillable="true" ma:displayName="Templates" ma:internalName="Templates">
      <xsd:simpleType>
        <xsd:restriction base="dms:Note">
          <xsd:maxLength value="255"/>
        </xsd:restriction>
      </xsd:simpleType>
    </xsd:element>
    <xsd:element name="Self_Registration_Enabled0" ma:index="28" nillable="true" ma:displayName="Self Registration Enabled" ma:internalName="Self_Registration_Enabled0">
      <xsd:simpleType>
        <xsd:restriction base="dms:Boolean"/>
      </xsd:simpleType>
    </xsd:element>
    <xsd:element name="MediaServiceMetadata" ma:index="29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30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31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32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3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34" nillable="true" ma:displayName="MediaServiceLocation" ma:internalName="MediaServiceLocation" ma:readOnly="true">
      <xsd:simpleType>
        <xsd:restriction base="dms:Text"/>
      </xsd:simpleType>
    </xsd:element>
    <xsd:element name="TeamsChannelId" ma:index="35" nillable="true" ma:displayName="Teams Channel Id" ma:internalName="TeamsChannelId">
      <xsd:simpleType>
        <xsd:restriction base="dms:Text"/>
      </xsd:simpleType>
    </xsd:element>
    <xsd:element name="Math_Settings" ma:index="36" nillable="true" ma:displayName="Math Settings" ma:internalName="Math_Settings">
      <xsd:simpleType>
        <xsd:restriction base="dms:Text"/>
      </xsd:simpleType>
    </xsd:element>
    <xsd:element name="IsNotebookLocked" ma:index="37" nillable="true" ma:displayName="Is Notebook Locked" ma:internalName="IsNotebookLocked">
      <xsd:simpleType>
        <xsd:restriction base="dms:Boolean"/>
      </xsd:simpleType>
    </xsd:element>
    <xsd:element name="MediaServiceGenerationTime" ma:index="3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9" nillable="true" ma:displayName="MediaServiceEventHashCode" ma:hidden="true" ma:internalName="MediaServiceEventHashCode" ma:readOnly="true">
      <xsd:simpleType>
        <xsd:restriction base="dms:Text"/>
      </xsd:simpleType>
    </xsd:element>
    <xsd:element name="Distribution_Groups" ma:index="40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41" nillable="true" ma:displayName="LMS Mappings" ma:internalName="LMS_Mappings">
      <xsd:simpleType>
        <xsd:restriction base="dms:Note">
          <xsd:maxLength value="255"/>
        </xsd:restriction>
      </xsd:simpleType>
    </xsd:element>
    <xsd:element name="MediaServiceAutoKeyPoints" ma:index="4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4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28ec57f-3e1e-47f5-9879-12c6ebe48bf8" elementFormDefault="qualified">
    <xsd:import namespace="http://schemas.microsoft.com/office/2006/documentManagement/types"/>
    <xsd:import namespace="http://schemas.microsoft.com/office/infopath/2007/PartnerControls"/>
    <xsd:element name="SharedWithUsers" ma:index="22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3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4" nillable="true" ma:displayName="Sharing Hint Hash" ma:description="" ma:hidden="true" ma:internalName="SharingHintHash" ma:readOnly="true">
      <xsd:simpleType>
        <xsd:restriction base="dms:Text"/>
      </xsd:simpleType>
    </xsd:element>
    <xsd:element name="LastSharedByUser" ma:index="25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26" nillable="true" ma:displayName="Last Shared By Time" ma:description="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Type xmlns="294a628e-2b13-4d25-849d-1615186c467a" xsi:nil="true"/>
    <Owner xmlns="294a628e-2b13-4d25-849d-1615186c467a">
      <UserInfo>
        <DisplayName/>
        <AccountId xsi:nil="true"/>
        <AccountType/>
      </UserInfo>
    </Owner>
    <Students xmlns="294a628e-2b13-4d25-849d-1615186c467a">
      <UserInfo>
        <DisplayName/>
        <AccountId xsi:nil="true"/>
        <AccountType/>
      </UserInfo>
    </Students>
    <Student_Groups xmlns="294a628e-2b13-4d25-849d-1615186c467a">
      <UserInfo>
        <DisplayName/>
        <AccountId xsi:nil="true"/>
        <AccountType/>
      </UserInfo>
    </Student_Groups>
    <TeamsChannelId xmlns="294a628e-2b13-4d25-849d-1615186c467a" xsi:nil="true"/>
    <NotebookType xmlns="294a628e-2b13-4d25-849d-1615186c467a" xsi:nil="true"/>
    <Distribution_Groups xmlns="294a628e-2b13-4d25-849d-1615186c467a" xsi:nil="true"/>
    <Is_Collaboration_Space_Locked xmlns="294a628e-2b13-4d25-849d-1615186c467a" xsi:nil="true"/>
    <IsNotebookLocked xmlns="294a628e-2b13-4d25-849d-1615186c467a" xsi:nil="true"/>
    <Self_Registration_Enabled xmlns="294a628e-2b13-4d25-849d-1615186c467a" xsi:nil="true"/>
    <Has_Teacher_Only_SectionGroup xmlns="294a628e-2b13-4d25-849d-1615186c467a" xsi:nil="true"/>
    <Math_Settings xmlns="294a628e-2b13-4d25-849d-1615186c467a" xsi:nil="true"/>
    <DefaultSectionNames xmlns="294a628e-2b13-4d25-849d-1615186c467a" xsi:nil="true"/>
    <Invited_Teachers xmlns="294a628e-2b13-4d25-849d-1615186c467a" xsi:nil="true"/>
    <Invited_Students xmlns="294a628e-2b13-4d25-849d-1615186c467a" xsi:nil="true"/>
    <Teachers xmlns="294a628e-2b13-4d25-849d-1615186c467a">
      <UserInfo>
        <DisplayName/>
        <AccountId xsi:nil="true"/>
        <AccountType/>
      </UserInfo>
    </Teachers>
    <Templates xmlns="294a628e-2b13-4d25-849d-1615186c467a" xsi:nil="true"/>
    <Self_Registration_Enabled0 xmlns="294a628e-2b13-4d25-849d-1615186c467a" xsi:nil="true"/>
    <AppVersion xmlns="294a628e-2b13-4d25-849d-1615186c467a" xsi:nil="true"/>
    <CultureName xmlns="294a628e-2b13-4d25-849d-1615186c467a" xsi:nil="true"/>
    <LMS_Mappings xmlns="294a628e-2b13-4d25-849d-1615186c467a" xsi:nil="true"/>
  </documentManagement>
</p:properties>
</file>

<file path=customXml/itemProps1.xml><?xml version="1.0" encoding="utf-8"?>
<ds:datastoreItem xmlns:ds="http://schemas.openxmlformats.org/officeDocument/2006/customXml" ds:itemID="{27BB5BCD-86B4-4331-A384-BA94D8A4420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94a628e-2b13-4d25-849d-1615186c467a"/>
    <ds:schemaRef ds:uri="328ec57f-3e1e-47f5-9879-12c6ebe48bf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1ECBAB9-9C87-4605-BBB0-574B962045C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7025218-D4D6-40E7-A238-AB87A7F49C4F}">
  <ds:schemaRefs>
    <ds:schemaRef ds:uri="http://purl.org/dc/elements/1.1/"/>
    <ds:schemaRef ds:uri="294a628e-2b13-4d25-849d-1615186c467a"/>
    <ds:schemaRef ds:uri="http://schemas.microsoft.com/office/infopath/2007/PartnerControls"/>
    <ds:schemaRef ds:uri="http://purl.org/dc/terms/"/>
    <ds:schemaRef ds:uri="http://schemas.microsoft.com/office/2006/metadata/properties"/>
    <ds:schemaRef ds:uri="http://schemas.microsoft.com/office/2006/documentManagement/types"/>
    <ds:schemaRef ds:uri="328ec57f-3e1e-47f5-9879-12c6ebe48bf8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Adjacency.thmx</Template>
  <TotalTime>820</TotalTime>
  <Words>742</Words>
  <Application>Microsoft Office PowerPoint</Application>
  <PresentationFormat>On-screen Show (4:3)</PresentationFormat>
  <Paragraphs>143</Paragraphs>
  <Slides>27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7" baseType="lpstr">
      <vt:lpstr>Adobe Fan Heiti Std B</vt:lpstr>
      <vt:lpstr>Arial</vt:lpstr>
      <vt:lpstr>Calibri</vt:lpstr>
      <vt:lpstr>Calisto MT</vt:lpstr>
      <vt:lpstr>Cambria</vt:lpstr>
      <vt:lpstr>Castellar</vt:lpstr>
      <vt:lpstr>Chalkduster</vt:lpstr>
      <vt:lpstr>Franklin Gothic Book</vt:lpstr>
      <vt:lpstr>Wingdings</vt:lpstr>
      <vt:lpstr>Adjacency</vt:lpstr>
      <vt:lpstr>Methods of Cookery</vt:lpstr>
      <vt:lpstr>Workshop Outline</vt:lpstr>
      <vt:lpstr>Why do we cook food?</vt:lpstr>
      <vt:lpstr>Why do we cook food?</vt:lpstr>
      <vt:lpstr>In order to cook our foods, we need a source of energy. We call it :</vt:lpstr>
      <vt:lpstr>Radiation Heat is transferred from its source directly on to the object. Radiated  Conduction Heat is transferred through a solid object by contact heat.               Convection Heated water/steam air or oil etc. Penetrates the food. Food absorbs heat from the air currents convected around the oven.    </vt:lpstr>
      <vt:lpstr>The effect of Heat on Food</vt:lpstr>
      <vt:lpstr>PowerPoint Presentation</vt:lpstr>
      <vt:lpstr> </vt:lpstr>
      <vt:lpstr>Methods of Cookery</vt:lpstr>
      <vt:lpstr>PowerPoint Presentation</vt:lpstr>
      <vt:lpstr> Steaming </vt:lpstr>
      <vt:lpstr>Poaching </vt:lpstr>
      <vt:lpstr>Baking</vt:lpstr>
      <vt:lpstr>Pot roasting</vt:lpstr>
      <vt:lpstr>Shallow frying</vt:lpstr>
      <vt:lpstr>Paper bag</vt:lpstr>
      <vt:lpstr>Micro wave</vt:lpstr>
      <vt:lpstr>Stewing</vt:lpstr>
      <vt:lpstr>Braising</vt:lpstr>
      <vt:lpstr>Roasting</vt:lpstr>
      <vt:lpstr>Grilling</vt:lpstr>
      <vt:lpstr>Sous-vide  (Under Vacuum)</vt:lpstr>
      <vt:lpstr>Tandoori</vt:lpstr>
      <vt:lpstr>Hangi(earth oven)</vt:lpstr>
      <vt:lpstr>Smoking</vt:lpstr>
      <vt:lpstr>“Methods of Cookery” “Its all about temperature control”</vt:lpstr>
    </vt:vector>
  </TitlesOfParts>
  <Company>Waiariki Institute of Technology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Methods of Cookery</dc:title>
  <dc:creator>Windows User</dc:creator>
  <cp:lastModifiedBy>Chris Fortune</cp:lastModifiedBy>
  <cp:revision>48</cp:revision>
  <dcterms:created xsi:type="dcterms:W3CDTF">2013-03-25T20:24:25Z</dcterms:created>
  <dcterms:modified xsi:type="dcterms:W3CDTF">2020-05-03T05:33:13Z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0x010100E6CEBAB6F429394AA7E3A869A025BE49</vt:lpwstr>
  </property>
</Properties>
</file>