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3" r:id="rId4"/>
  </p:sldMasterIdLst>
  <p:notesMasterIdLst>
    <p:notesMasterId r:id="rId29"/>
  </p:notesMasterIdLst>
  <p:sldIdLst>
    <p:sldId id="285" r:id="rId5"/>
    <p:sldId id="288" r:id="rId6"/>
    <p:sldId id="256" r:id="rId7"/>
    <p:sldId id="284" r:id="rId8"/>
    <p:sldId id="259" r:id="rId9"/>
    <p:sldId id="280" r:id="rId10"/>
    <p:sldId id="282" r:id="rId11"/>
    <p:sldId id="281" r:id="rId12"/>
    <p:sldId id="262" r:id="rId13"/>
    <p:sldId id="263" r:id="rId14"/>
    <p:sldId id="265" r:id="rId15"/>
    <p:sldId id="266" r:id="rId16"/>
    <p:sldId id="258" r:id="rId17"/>
    <p:sldId id="270" r:id="rId18"/>
    <p:sldId id="271" r:id="rId19"/>
    <p:sldId id="272" r:id="rId20"/>
    <p:sldId id="273" r:id="rId21"/>
    <p:sldId id="275" r:id="rId22"/>
    <p:sldId id="274" r:id="rId23"/>
    <p:sldId id="268" r:id="rId24"/>
    <p:sldId id="267" r:id="rId25"/>
    <p:sldId id="290" r:id="rId26"/>
    <p:sldId id="287" r:id="rId27"/>
    <p:sldId id="29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661" autoAdjust="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CBAB33-BAE5-FF43-B9FC-5A331BE3DBCA}" type="doc">
      <dgm:prSet loTypeId="urn:microsoft.com/office/officeart/2005/8/layout/cycle2" loCatId="relationship" qsTypeId="urn:microsoft.com/office/officeart/2005/8/quickstyle/simple2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070F7C65-01B0-304D-90D8-6850EE4452D1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000000"/>
              </a:solidFill>
            </a:rPr>
            <a:t>Espagnole</a:t>
          </a:r>
          <a:endParaRPr lang="en-US" sz="1600" b="1" dirty="0">
            <a:solidFill>
              <a:srgbClr val="000000"/>
            </a:solidFill>
          </a:endParaRPr>
        </a:p>
      </dgm:t>
    </dgm:pt>
    <dgm:pt modelId="{578AAB7B-0335-A447-8A33-85638711C37E}" type="parTrans" cxnId="{22D2F819-F1A5-B24A-A68E-DEF13473C03C}">
      <dgm:prSet/>
      <dgm:spPr/>
      <dgm:t>
        <a:bodyPr/>
        <a:lstStyle/>
        <a:p>
          <a:endParaRPr lang="en-US"/>
        </a:p>
      </dgm:t>
    </dgm:pt>
    <dgm:pt modelId="{5654B933-E2CF-4A49-8513-E174A20BE4D0}" type="sibTrans" cxnId="{22D2F819-F1A5-B24A-A68E-DEF13473C03C}">
      <dgm:prSet/>
      <dgm:spPr/>
      <dgm:t>
        <a:bodyPr/>
        <a:lstStyle/>
        <a:p>
          <a:endParaRPr lang="en-US"/>
        </a:p>
      </dgm:t>
    </dgm:pt>
    <dgm:pt modelId="{1191983A-F598-C946-B488-B4C0055F5EB3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000000"/>
              </a:solidFill>
            </a:rPr>
            <a:t>Béchamel</a:t>
          </a:r>
          <a:endParaRPr lang="en-US" sz="1600" b="1" dirty="0">
            <a:solidFill>
              <a:srgbClr val="000000"/>
            </a:solidFill>
          </a:endParaRPr>
        </a:p>
      </dgm:t>
    </dgm:pt>
    <dgm:pt modelId="{0E57ADF8-7EAA-9F47-A424-E0ABFD2281BE}" type="parTrans" cxnId="{DB225E9A-E1D8-AF4B-8A41-B3C56B604A74}">
      <dgm:prSet/>
      <dgm:spPr/>
      <dgm:t>
        <a:bodyPr/>
        <a:lstStyle/>
        <a:p>
          <a:endParaRPr lang="en-US"/>
        </a:p>
      </dgm:t>
    </dgm:pt>
    <dgm:pt modelId="{61BFAE48-8568-644D-885A-871036A46F86}" type="sibTrans" cxnId="{DB225E9A-E1D8-AF4B-8A41-B3C56B604A74}">
      <dgm:prSet/>
      <dgm:spPr/>
      <dgm:t>
        <a:bodyPr/>
        <a:lstStyle/>
        <a:p>
          <a:endParaRPr lang="en-US"/>
        </a:p>
      </dgm:t>
    </dgm:pt>
    <dgm:pt modelId="{76982F10-99EA-4C4D-8E32-D52318C24654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000000"/>
              </a:solidFill>
            </a:rPr>
            <a:t>Velouté</a:t>
          </a:r>
          <a:endParaRPr lang="en-US" sz="1600" b="1" dirty="0">
            <a:solidFill>
              <a:srgbClr val="000000"/>
            </a:solidFill>
          </a:endParaRPr>
        </a:p>
      </dgm:t>
    </dgm:pt>
    <dgm:pt modelId="{BBAD946F-3DE3-8846-A0A9-B07DE7DCE82B}" type="parTrans" cxnId="{E776E275-CF94-4543-8110-E4985EE2E7EB}">
      <dgm:prSet/>
      <dgm:spPr/>
      <dgm:t>
        <a:bodyPr/>
        <a:lstStyle/>
        <a:p>
          <a:endParaRPr lang="en-US"/>
        </a:p>
      </dgm:t>
    </dgm:pt>
    <dgm:pt modelId="{4F7B2D5C-2264-D140-B5F8-23A90FA88696}" type="sibTrans" cxnId="{E776E275-CF94-4543-8110-E4985EE2E7EB}">
      <dgm:prSet/>
      <dgm:spPr/>
      <dgm:t>
        <a:bodyPr/>
        <a:lstStyle/>
        <a:p>
          <a:endParaRPr lang="en-US"/>
        </a:p>
      </dgm:t>
    </dgm:pt>
    <dgm:pt modelId="{B1D84155-1B59-D64D-902A-3976A7D97B84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000000"/>
              </a:solidFill>
            </a:rPr>
            <a:t>Tomato</a:t>
          </a:r>
          <a:endParaRPr lang="en-US" sz="1600" b="1" dirty="0">
            <a:solidFill>
              <a:srgbClr val="000000"/>
            </a:solidFill>
          </a:endParaRPr>
        </a:p>
      </dgm:t>
    </dgm:pt>
    <dgm:pt modelId="{48546385-8E54-2A4F-9615-6CFEEFB63EF2}" type="parTrans" cxnId="{D813A5E5-2DC0-1645-8D11-A57FF19EC5BD}">
      <dgm:prSet/>
      <dgm:spPr/>
      <dgm:t>
        <a:bodyPr/>
        <a:lstStyle/>
        <a:p>
          <a:endParaRPr lang="en-US"/>
        </a:p>
      </dgm:t>
    </dgm:pt>
    <dgm:pt modelId="{98A385BC-2E3B-E745-8C93-FE90BD019F9D}" type="sibTrans" cxnId="{D813A5E5-2DC0-1645-8D11-A57FF19EC5BD}">
      <dgm:prSet/>
      <dgm:spPr/>
      <dgm:t>
        <a:bodyPr/>
        <a:lstStyle/>
        <a:p>
          <a:endParaRPr lang="en-US"/>
        </a:p>
      </dgm:t>
    </dgm:pt>
    <dgm:pt modelId="{77CFF855-E4CA-BD4E-A55C-A14DAB59FDF6}">
      <dgm:prSet phldrT="[Text]" custT="1"/>
      <dgm:spPr/>
      <dgm:t>
        <a:bodyPr/>
        <a:lstStyle/>
        <a:p>
          <a:r>
            <a:rPr lang="en-US" sz="1400" b="1" dirty="0" smtClean="0">
              <a:solidFill>
                <a:srgbClr val="000000"/>
              </a:solidFill>
            </a:rPr>
            <a:t>Hollandaise</a:t>
          </a:r>
          <a:endParaRPr lang="en-US" sz="1400" b="1" dirty="0">
            <a:solidFill>
              <a:srgbClr val="000000"/>
            </a:solidFill>
          </a:endParaRPr>
        </a:p>
      </dgm:t>
    </dgm:pt>
    <dgm:pt modelId="{84371635-CFAD-9C4D-B3F2-EED4AF098528}" type="parTrans" cxnId="{F8DA8C66-3B28-B040-BC65-5F6502D14C2B}">
      <dgm:prSet/>
      <dgm:spPr/>
      <dgm:t>
        <a:bodyPr/>
        <a:lstStyle/>
        <a:p>
          <a:endParaRPr lang="en-US"/>
        </a:p>
      </dgm:t>
    </dgm:pt>
    <dgm:pt modelId="{2C6E7F70-2C4E-2E4F-A5F2-49959A2F6CD4}" type="sibTrans" cxnId="{F8DA8C66-3B28-B040-BC65-5F6502D14C2B}">
      <dgm:prSet/>
      <dgm:spPr/>
      <dgm:t>
        <a:bodyPr/>
        <a:lstStyle/>
        <a:p>
          <a:endParaRPr lang="en-US"/>
        </a:p>
      </dgm:t>
    </dgm:pt>
    <dgm:pt modelId="{9C123FEE-D71C-FE40-80A1-EA4FA5A48495}" type="pres">
      <dgm:prSet presAssocID="{C2CBAB33-BAE5-FF43-B9FC-5A331BE3DBC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E8AEB2-73F5-5A4F-80E2-90A0652C9B67}" type="pres">
      <dgm:prSet presAssocID="{070F7C65-01B0-304D-90D8-6850EE4452D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094EB4-D4F3-7049-B3B7-A3D3873543E9}" type="pres">
      <dgm:prSet presAssocID="{5654B933-E2CF-4A49-8513-E174A20BE4D0}" presName="sibTrans" presStyleLbl="sibTrans2D1" presStyleIdx="0" presStyleCnt="5"/>
      <dgm:spPr/>
      <dgm:t>
        <a:bodyPr/>
        <a:lstStyle/>
        <a:p>
          <a:endParaRPr lang="en-US"/>
        </a:p>
      </dgm:t>
    </dgm:pt>
    <dgm:pt modelId="{264B6F22-380E-904C-A06C-4A88A14CDCC5}" type="pres">
      <dgm:prSet presAssocID="{5654B933-E2CF-4A49-8513-E174A20BE4D0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6BFC7289-90D1-2F4D-AC60-BE320398B203}" type="pres">
      <dgm:prSet presAssocID="{1191983A-F598-C946-B488-B4C0055F5EB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3436A7-F0AF-E94E-8568-4A220BAF5D6E}" type="pres">
      <dgm:prSet presAssocID="{61BFAE48-8568-644D-885A-871036A46F86}" presName="sibTrans" presStyleLbl="sibTrans2D1" presStyleIdx="1" presStyleCnt="5"/>
      <dgm:spPr/>
      <dgm:t>
        <a:bodyPr/>
        <a:lstStyle/>
        <a:p>
          <a:endParaRPr lang="en-US"/>
        </a:p>
      </dgm:t>
    </dgm:pt>
    <dgm:pt modelId="{9A5C76FA-6B6F-5D46-987D-BA6449B5EEBF}" type="pres">
      <dgm:prSet presAssocID="{61BFAE48-8568-644D-885A-871036A46F86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84EAF077-1586-8342-B371-1E7D9A5954D2}" type="pres">
      <dgm:prSet presAssocID="{76982F10-99EA-4C4D-8E32-D52318C2465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BDD0FA-261C-3047-813A-1DC3E5026134}" type="pres">
      <dgm:prSet presAssocID="{4F7B2D5C-2264-D140-B5F8-23A90FA88696}" presName="sibTrans" presStyleLbl="sibTrans2D1" presStyleIdx="2" presStyleCnt="5"/>
      <dgm:spPr/>
      <dgm:t>
        <a:bodyPr/>
        <a:lstStyle/>
        <a:p>
          <a:endParaRPr lang="en-US"/>
        </a:p>
      </dgm:t>
    </dgm:pt>
    <dgm:pt modelId="{A87F1D7B-32C4-2A4D-9A65-B04C60E69A98}" type="pres">
      <dgm:prSet presAssocID="{4F7B2D5C-2264-D140-B5F8-23A90FA88696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6000844B-43FC-F845-85FF-52D3F5FC58E6}" type="pres">
      <dgm:prSet presAssocID="{B1D84155-1B59-D64D-902A-3976A7D97B8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324128-9C53-E049-8B7F-B96EE15B1A60}" type="pres">
      <dgm:prSet presAssocID="{98A385BC-2E3B-E745-8C93-FE90BD019F9D}" presName="sibTrans" presStyleLbl="sibTrans2D1" presStyleIdx="3" presStyleCnt="5"/>
      <dgm:spPr/>
      <dgm:t>
        <a:bodyPr/>
        <a:lstStyle/>
        <a:p>
          <a:endParaRPr lang="en-US"/>
        </a:p>
      </dgm:t>
    </dgm:pt>
    <dgm:pt modelId="{3B66A55D-B98C-2442-B4D0-35AEB27541EC}" type="pres">
      <dgm:prSet presAssocID="{98A385BC-2E3B-E745-8C93-FE90BD019F9D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D26D9919-ED9F-F848-A26F-3E45FC579E7E}" type="pres">
      <dgm:prSet presAssocID="{77CFF855-E4CA-BD4E-A55C-A14DAB59FDF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5A4B58-63FF-A14A-AEC2-346071B1DFB6}" type="pres">
      <dgm:prSet presAssocID="{2C6E7F70-2C4E-2E4F-A5F2-49959A2F6CD4}" presName="sibTrans" presStyleLbl="sibTrans2D1" presStyleIdx="4" presStyleCnt="5"/>
      <dgm:spPr/>
      <dgm:t>
        <a:bodyPr/>
        <a:lstStyle/>
        <a:p>
          <a:endParaRPr lang="en-US"/>
        </a:p>
      </dgm:t>
    </dgm:pt>
    <dgm:pt modelId="{88E32CA6-747B-B94D-84E8-76A80617A945}" type="pres">
      <dgm:prSet presAssocID="{2C6E7F70-2C4E-2E4F-A5F2-49959A2F6CD4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F8DA8C66-3B28-B040-BC65-5F6502D14C2B}" srcId="{C2CBAB33-BAE5-FF43-B9FC-5A331BE3DBCA}" destId="{77CFF855-E4CA-BD4E-A55C-A14DAB59FDF6}" srcOrd="4" destOrd="0" parTransId="{84371635-CFAD-9C4D-B3F2-EED4AF098528}" sibTransId="{2C6E7F70-2C4E-2E4F-A5F2-49959A2F6CD4}"/>
    <dgm:cxn modelId="{AA95EAC9-0584-3B4E-A9CB-9942E73DCD97}" type="presOf" srcId="{61BFAE48-8568-644D-885A-871036A46F86}" destId="{9A5C76FA-6B6F-5D46-987D-BA6449B5EEBF}" srcOrd="1" destOrd="0" presId="urn:microsoft.com/office/officeart/2005/8/layout/cycle2"/>
    <dgm:cxn modelId="{B3966FF5-A92B-FF4C-831C-8297996C30ED}" type="presOf" srcId="{98A385BC-2E3B-E745-8C93-FE90BD019F9D}" destId="{3B66A55D-B98C-2442-B4D0-35AEB27541EC}" srcOrd="1" destOrd="0" presId="urn:microsoft.com/office/officeart/2005/8/layout/cycle2"/>
    <dgm:cxn modelId="{462073C5-D7B3-1743-8484-521CBBC29A73}" type="presOf" srcId="{77CFF855-E4CA-BD4E-A55C-A14DAB59FDF6}" destId="{D26D9919-ED9F-F848-A26F-3E45FC579E7E}" srcOrd="0" destOrd="0" presId="urn:microsoft.com/office/officeart/2005/8/layout/cycle2"/>
    <dgm:cxn modelId="{E776E275-CF94-4543-8110-E4985EE2E7EB}" srcId="{C2CBAB33-BAE5-FF43-B9FC-5A331BE3DBCA}" destId="{76982F10-99EA-4C4D-8E32-D52318C24654}" srcOrd="2" destOrd="0" parTransId="{BBAD946F-3DE3-8846-A0A9-B07DE7DCE82B}" sibTransId="{4F7B2D5C-2264-D140-B5F8-23A90FA88696}"/>
    <dgm:cxn modelId="{D813A5E5-2DC0-1645-8D11-A57FF19EC5BD}" srcId="{C2CBAB33-BAE5-FF43-B9FC-5A331BE3DBCA}" destId="{B1D84155-1B59-D64D-902A-3976A7D97B84}" srcOrd="3" destOrd="0" parTransId="{48546385-8E54-2A4F-9615-6CFEEFB63EF2}" sibTransId="{98A385BC-2E3B-E745-8C93-FE90BD019F9D}"/>
    <dgm:cxn modelId="{22D2F819-F1A5-B24A-A68E-DEF13473C03C}" srcId="{C2CBAB33-BAE5-FF43-B9FC-5A331BE3DBCA}" destId="{070F7C65-01B0-304D-90D8-6850EE4452D1}" srcOrd="0" destOrd="0" parTransId="{578AAB7B-0335-A447-8A33-85638711C37E}" sibTransId="{5654B933-E2CF-4A49-8513-E174A20BE4D0}"/>
    <dgm:cxn modelId="{8E71C9C4-E931-5D48-AB4E-A606E5E68FC1}" type="presOf" srcId="{5654B933-E2CF-4A49-8513-E174A20BE4D0}" destId="{264B6F22-380E-904C-A06C-4A88A14CDCC5}" srcOrd="1" destOrd="0" presId="urn:microsoft.com/office/officeart/2005/8/layout/cycle2"/>
    <dgm:cxn modelId="{3337AD21-E3E0-3042-93C9-470605EA219E}" type="presOf" srcId="{76982F10-99EA-4C4D-8E32-D52318C24654}" destId="{84EAF077-1586-8342-B371-1E7D9A5954D2}" srcOrd="0" destOrd="0" presId="urn:microsoft.com/office/officeart/2005/8/layout/cycle2"/>
    <dgm:cxn modelId="{8841F7DE-2E7E-304D-B3DB-7AE9F0D2F207}" type="presOf" srcId="{1191983A-F598-C946-B488-B4C0055F5EB3}" destId="{6BFC7289-90D1-2F4D-AC60-BE320398B203}" srcOrd="0" destOrd="0" presId="urn:microsoft.com/office/officeart/2005/8/layout/cycle2"/>
    <dgm:cxn modelId="{6210267F-E617-EA4B-822B-4EC1283F2124}" type="presOf" srcId="{2C6E7F70-2C4E-2E4F-A5F2-49959A2F6CD4}" destId="{88E32CA6-747B-B94D-84E8-76A80617A945}" srcOrd="1" destOrd="0" presId="urn:microsoft.com/office/officeart/2005/8/layout/cycle2"/>
    <dgm:cxn modelId="{660A6A3D-A24D-9B40-96BF-2BF723C480B8}" type="presOf" srcId="{98A385BC-2E3B-E745-8C93-FE90BD019F9D}" destId="{6C324128-9C53-E049-8B7F-B96EE15B1A60}" srcOrd="0" destOrd="0" presId="urn:microsoft.com/office/officeart/2005/8/layout/cycle2"/>
    <dgm:cxn modelId="{C4F727A2-A857-7243-81F7-D55B52E4D0F2}" type="presOf" srcId="{070F7C65-01B0-304D-90D8-6850EE4452D1}" destId="{D9E8AEB2-73F5-5A4F-80E2-90A0652C9B67}" srcOrd="0" destOrd="0" presId="urn:microsoft.com/office/officeart/2005/8/layout/cycle2"/>
    <dgm:cxn modelId="{13DB4986-4856-3943-A4F4-ED6D899627B4}" type="presOf" srcId="{61BFAE48-8568-644D-885A-871036A46F86}" destId="{E43436A7-F0AF-E94E-8568-4A220BAF5D6E}" srcOrd="0" destOrd="0" presId="urn:microsoft.com/office/officeart/2005/8/layout/cycle2"/>
    <dgm:cxn modelId="{C7121E64-077A-3E4F-9B0B-7E4E9005E304}" type="presOf" srcId="{C2CBAB33-BAE5-FF43-B9FC-5A331BE3DBCA}" destId="{9C123FEE-D71C-FE40-80A1-EA4FA5A48495}" srcOrd="0" destOrd="0" presId="urn:microsoft.com/office/officeart/2005/8/layout/cycle2"/>
    <dgm:cxn modelId="{DB225E9A-E1D8-AF4B-8A41-B3C56B604A74}" srcId="{C2CBAB33-BAE5-FF43-B9FC-5A331BE3DBCA}" destId="{1191983A-F598-C946-B488-B4C0055F5EB3}" srcOrd="1" destOrd="0" parTransId="{0E57ADF8-7EAA-9F47-A424-E0ABFD2281BE}" sibTransId="{61BFAE48-8568-644D-885A-871036A46F86}"/>
    <dgm:cxn modelId="{2BC80B18-337B-7141-B747-AAA522715914}" type="presOf" srcId="{4F7B2D5C-2264-D140-B5F8-23A90FA88696}" destId="{A87F1D7B-32C4-2A4D-9A65-B04C60E69A98}" srcOrd="1" destOrd="0" presId="urn:microsoft.com/office/officeart/2005/8/layout/cycle2"/>
    <dgm:cxn modelId="{13BA72B4-B4E5-1D43-844A-578A8AE840A7}" type="presOf" srcId="{B1D84155-1B59-D64D-902A-3976A7D97B84}" destId="{6000844B-43FC-F845-85FF-52D3F5FC58E6}" srcOrd="0" destOrd="0" presId="urn:microsoft.com/office/officeart/2005/8/layout/cycle2"/>
    <dgm:cxn modelId="{E4F5FB2B-B939-D840-A3E8-17429AB681F5}" type="presOf" srcId="{2C6E7F70-2C4E-2E4F-A5F2-49959A2F6CD4}" destId="{4A5A4B58-63FF-A14A-AEC2-346071B1DFB6}" srcOrd="0" destOrd="0" presId="urn:microsoft.com/office/officeart/2005/8/layout/cycle2"/>
    <dgm:cxn modelId="{A6B92361-2151-F242-BF04-7436A3438B71}" type="presOf" srcId="{5654B933-E2CF-4A49-8513-E174A20BE4D0}" destId="{49094EB4-D4F3-7049-B3B7-A3D3873543E9}" srcOrd="0" destOrd="0" presId="urn:microsoft.com/office/officeart/2005/8/layout/cycle2"/>
    <dgm:cxn modelId="{D56412DD-0C71-AF46-AAAA-03ACD9F3234B}" type="presOf" srcId="{4F7B2D5C-2264-D140-B5F8-23A90FA88696}" destId="{C7BDD0FA-261C-3047-813A-1DC3E5026134}" srcOrd="0" destOrd="0" presId="urn:microsoft.com/office/officeart/2005/8/layout/cycle2"/>
    <dgm:cxn modelId="{5E7CF487-29F1-C24C-BEBE-1E83DCD9E355}" type="presParOf" srcId="{9C123FEE-D71C-FE40-80A1-EA4FA5A48495}" destId="{D9E8AEB2-73F5-5A4F-80E2-90A0652C9B67}" srcOrd="0" destOrd="0" presId="urn:microsoft.com/office/officeart/2005/8/layout/cycle2"/>
    <dgm:cxn modelId="{1106B86D-B5A6-284D-9F63-3873A5A989E7}" type="presParOf" srcId="{9C123FEE-D71C-FE40-80A1-EA4FA5A48495}" destId="{49094EB4-D4F3-7049-B3B7-A3D3873543E9}" srcOrd="1" destOrd="0" presId="urn:microsoft.com/office/officeart/2005/8/layout/cycle2"/>
    <dgm:cxn modelId="{FA381BBF-8FEB-A348-B049-55376F0F178D}" type="presParOf" srcId="{49094EB4-D4F3-7049-B3B7-A3D3873543E9}" destId="{264B6F22-380E-904C-A06C-4A88A14CDCC5}" srcOrd="0" destOrd="0" presId="urn:microsoft.com/office/officeart/2005/8/layout/cycle2"/>
    <dgm:cxn modelId="{D90EB631-10AB-CB4D-AC5E-A630CD90A508}" type="presParOf" srcId="{9C123FEE-D71C-FE40-80A1-EA4FA5A48495}" destId="{6BFC7289-90D1-2F4D-AC60-BE320398B203}" srcOrd="2" destOrd="0" presId="urn:microsoft.com/office/officeart/2005/8/layout/cycle2"/>
    <dgm:cxn modelId="{5292B85F-85CE-D64F-9F4F-8E1E61597855}" type="presParOf" srcId="{9C123FEE-D71C-FE40-80A1-EA4FA5A48495}" destId="{E43436A7-F0AF-E94E-8568-4A220BAF5D6E}" srcOrd="3" destOrd="0" presId="urn:microsoft.com/office/officeart/2005/8/layout/cycle2"/>
    <dgm:cxn modelId="{A1553BAA-1537-3D46-BCC2-32D63B205441}" type="presParOf" srcId="{E43436A7-F0AF-E94E-8568-4A220BAF5D6E}" destId="{9A5C76FA-6B6F-5D46-987D-BA6449B5EEBF}" srcOrd="0" destOrd="0" presId="urn:microsoft.com/office/officeart/2005/8/layout/cycle2"/>
    <dgm:cxn modelId="{D13717DF-FC91-854B-8EB5-8A08C23EA699}" type="presParOf" srcId="{9C123FEE-D71C-FE40-80A1-EA4FA5A48495}" destId="{84EAF077-1586-8342-B371-1E7D9A5954D2}" srcOrd="4" destOrd="0" presId="urn:microsoft.com/office/officeart/2005/8/layout/cycle2"/>
    <dgm:cxn modelId="{ADA0F1F1-734B-9849-B560-057587051F8D}" type="presParOf" srcId="{9C123FEE-D71C-FE40-80A1-EA4FA5A48495}" destId="{C7BDD0FA-261C-3047-813A-1DC3E5026134}" srcOrd="5" destOrd="0" presId="urn:microsoft.com/office/officeart/2005/8/layout/cycle2"/>
    <dgm:cxn modelId="{5CD8A789-F413-1A48-B65C-EE8B8A7FF089}" type="presParOf" srcId="{C7BDD0FA-261C-3047-813A-1DC3E5026134}" destId="{A87F1D7B-32C4-2A4D-9A65-B04C60E69A98}" srcOrd="0" destOrd="0" presId="urn:microsoft.com/office/officeart/2005/8/layout/cycle2"/>
    <dgm:cxn modelId="{23A802A7-E166-174B-9AC1-68CDDBF83D6E}" type="presParOf" srcId="{9C123FEE-D71C-FE40-80A1-EA4FA5A48495}" destId="{6000844B-43FC-F845-85FF-52D3F5FC58E6}" srcOrd="6" destOrd="0" presId="urn:microsoft.com/office/officeart/2005/8/layout/cycle2"/>
    <dgm:cxn modelId="{9B4FBE7A-331D-0740-8FF3-EF0A2253E272}" type="presParOf" srcId="{9C123FEE-D71C-FE40-80A1-EA4FA5A48495}" destId="{6C324128-9C53-E049-8B7F-B96EE15B1A60}" srcOrd="7" destOrd="0" presId="urn:microsoft.com/office/officeart/2005/8/layout/cycle2"/>
    <dgm:cxn modelId="{2C695DB5-76B9-A14A-9ABB-7E5E200ABC65}" type="presParOf" srcId="{6C324128-9C53-E049-8B7F-B96EE15B1A60}" destId="{3B66A55D-B98C-2442-B4D0-35AEB27541EC}" srcOrd="0" destOrd="0" presId="urn:microsoft.com/office/officeart/2005/8/layout/cycle2"/>
    <dgm:cxn modelId="{9038CC22-A4BB-7247-8D78-2B07106846D3}" type="presParOf" srcId="{9C123FEE-D71C-FE40-80A1-EA4FA5A48495}" destId="{D26D9919-ED9F-F848-A26F-3E45FC579E7E}" srcOrd="8" destOrd="0" presId="urn:microsoft.com/office/officeart/2005/8/layout/cycle2"/>
    <dgm:cxn modelId="{E462916E-7DB3-EB42-BD75-03258D0729B3}" type="presParOf" srcId="{9C123FEE-D71C-FE40-80A1-EA4FA5A48495}" destId="{4A5A4B58-63FF-A14A-AEC2-346071B1DFB6}" srcOrd="9" destOrd="0" presId="urn:microsoft.com/office/officeart/2005/8/layout/cycle2"/>
    <dgm:cxn modelId="{62A8EFC2-FCA2-BA41-AA7E-B7A58BA4772A}" type="presParOf" srcId="{4A5A4B58-63FF-A14A-AEC2-346071B1DFB6}" destId="{88E32CA6-747B-B94D-84E8-76A80617A94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E8AEB2-73F5-5A4F-80E2-90A0652C9B67}">
      <dsp:nvSpPr>
        <dsp:cNvPr id="0" name=""/>
        <dsp:cNvSpPr/>
      </dsp:nvSpPr>
      <dsp:spPr>
        <a:xfrm>
          <a:off x="3431678" y="143"/>
          <a:ext cx="1366242" cy="1366242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0000"/>
              </a:solidFill>
            </a:rPr>
            <a:t>Espagnole</a:t>
          </a:r>
          <a:endParaRPr lang="en-US" sz="1600" b="1" kern="1200" dirty="0">
            <a:solidFill>
              <a:srgbClr val="000000"/>
            </a:solidFill>
          </a:endParaRPr>
        </a:p>
      </dsp:txBody>
      <dsp:txXfrm>
        <a:off x="3631760" y="200225"/>
        <a:ext cx="966078" cy="966078"/>
      </dsp:txXfrm>
    </dsp:sp>
    <dsp:sp modelId="{49094EB4-D4F3-7049-B3B7-A3D3873543E9}">
      <dsp:nvSpPr>
        <dsp:cNvPr id="0" name=""/>
        <dsp:cNvSpPr/>
      </dsp:nvSpPr>
      <dsp:spPr>
        <a:xfrm rot="2160000">
          <a:off x="4754947" y="1050053"/>
          <a:ext cx="364047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4765376" y="1110177"/>
        <a:ext cx="254833" cy="276664"/>
      </dsp:txXfrm>
    </dsp:sp>
    <dsp:sp modelId="{6BFC7289-90D1-2F4D-AC60-BE320398B203}">
      <dsp:nvSpPr>
        <dsp:cNvPr id="0" name=""/>
        <dsp:cNvSpPr/>
      </dsp:nvSpPr>
      <dsp:spPr>
        <a:xfrm>
          <a:off x="5092691" y="1206939"/>
          <a:ext cx="1366242" cy="1366242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-1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0000"/>
              </a:solidFill>
            </a:rPr>
            <a:t>Béchamel</a:t>
          </a:r>
          <a:endParaRPr lang="en-US" sz="1600" b="1" kern="1200" dirty="0">
            <a:solidFill>
              <a:srgbClr val="000000"/>
            </a:solidFill>
          </a:endParaRPr>
        </a:p>
      </dsp:txBody>
      <dsp:txXfrm>
        <a:off x="5292773" y="1407021"/>
        <a:ext cx="966078" cy="966078"/>
      </dsp:txXfrm>
    </dsp:sp>
    <dsp:sp modelId="{E43436A7-F0AF-E94E-8568-4A220BAF5D6E}">
      <dsp:nvSpPr>
        <dsp:cNvPr id="0" name=""/>
        <dsp:cNvSpPr/>
      </dsp:nvSpPr>
      <dsp:spPr>
        <a:xfrm rot="6480000">
          <a:off x="5279747" y="2626027"/>
          <a:ext cx="364047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-31331"/>
            <a:satOff val="-2231"/>
            <a:lumOff val="1009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5351228" y="2666314"/>
        <a:ext cx="254833" cy="276664"/>
      </dsp:txXfrm>
    </dsp:sp>
    <dsp:sp modelId="{84EAF077-1586-8342-B371-1E7D9A5954D2}">
      <dsp:nvSpPr>
        <dsp:cNvPr id="0" name=""/>
        <dsp:cNvSpPr/>
      </dsp:nvSpPr>
      <dsp:spPr>
        <a:xfrm>
          <a:off x="4458241" y="3159577"/>
          <a:ext cx="1366242" cy="1366242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0000"/>
              </a:solidFill>
            </a:rPr>
            <a:t>Velouté</a:t>
          </a:r>
          <a:endParaRPr lang="en-US" sz="1600" b="1" kern="1200" dirty="0">
            <a:solidFill>
              <a:srgbClr val="000000"/>
            </a:solidFill>
          </a:endParaRPr>
        </a:p>
      </dsp:txBody>
      <dsp:txXfrm>
        <a:off x="4658323" y="3359659"/>
        <a:ext cx="966078" cy="966078"/>
      </dsp:txXfrm>
    </dsp:sp>
    <dsp:sp modelId="{C7BDD0FA-261C-3047-813A-1DC3E5026134}">
      <dsp:nvSpPr>
        <dsp:cNvPr id="0" name=""/>
        <dsp:cNvSpPr/>
      </dsp:nvSpPr>
      <dsp:spPr>
        <a:xfrm rot="10800000">
          <a:off x="3943079" y="3612145"/>
          <a:ext cx="364047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-62663"/>
            <a:satOff val="-4462"/>
            <a:lumOff val="2019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4052293" y="3704366"/>
        <a:ext cx="254833" cy="276664"/>
      </dsp:txXfrm>
    </dsp:sp>
    <dsp:sp modelId="{6000844B-43FC-F845-85FF-52D3F5FC58E6}">
      <dsp:nvSpPr>
        <dsp:cNvPr id="0" name=""/>
        <dsp:cNvSpPr/>
      </dsp:nvSpPr>
      <dsp:spPr>
        <a:xfrm>
          <a:off x="2405116" y="3159577"/>
          <a:ext cx="1366242" cy="1366242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-3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0000"/>
              </a:solidFill>
            </a:rPr>
            <a:t>Tomato</a:t>
          </a:r>
          <a:endParaRPr lang="en-US" sz="1600" b="1" kern="1200" dirty="0">
            <a:solidFill>
              <a:srgbClr val="000000"/>
            </a:solidFill>
          </a:endParaRPr>
        </a:p>
      </dsp:txBody>
      <dsp:txXfrm>
        <a:off x="2605198" y="3359659"/>
        <a:ext cx="966078" cy="966078"/>
      </dsp:txXfrm>
    </dsp:sp>
    <dsp:sp modelId="{6C324128-9C53-E049-8B7F-B96EE15B1A60}">
      <dsp:nvSpPr>
        <dsp:cNvPr id="0" name=""/>
        <dsp:cNvSpPr/>
      </dsp:nvSpPr>
      <dsp:spPr>
        <a:xfrm rot="15120000">
          <a:off x="2592172" y="2645625"/>
          <a:ext cx="364047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-93994"/>
            <a:satOff val="-6694"/>
            <a:lumOff val="30284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2663653" y="2789780"/>
        <a:ext cx="254833" cy="276664"/>
      </dsp:txXfrm>
    </dsp:sp>
    <dsp:sp modelId="{D26D9919-ED9F-F848-A26F-3E45FC579E7E}">
      <dsp:nvSpPr>
        <dsp:cNvPr id="0" name=""/>
        <dsp:cNvSpPr/>
      </dsp:nvSpPr>
      <dsp:spPr>
        <a:xfrm>
          <a:off x="1770665" y="1206939"/>
          <a:ext cx="1366242" cy="1366242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0000"/>
              </a:solidFill>
            </a:rPr>
            <a:t>Hollandaise</a:t>
          </a:r>
          <a:endParaRPr lang="en-US" sz="1400" b="1" kern="1200" dirty="0">
            <a:solidFill>
              <a:srgbClr val="000000"/>
            </a:solidFill>
          </a:endParaRPr>
        </a:p>
      </dsp:txBody>
      <dsp:txXfrm>
        <a:off x="1970747" y="1407021"/>
        <a:ext cx="966078" cy="966078"/>
      </dsp:txXfrm>
    </dsp:sp>
    <dsp:sp modelId="{4A5A4B58-63FF-A14A-AEC2-346071B1DFB6}">
      <dsp:nvSpPr>
        <dsp:cNvPr id="0" name=""/>
        <dsp:cNvSpPr/>
      </dsp:nvSpPr>
      <dsp:spPr>
        <a:xfrm rot="19440000">
          <a:off x="3093934" y="1062165"/>
          <a:ext cx="364047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-125325"/>
            <a:satOff val="-8925"/>
            <a:lumOff val="4037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3104363" y="1186483"/>
        <a:ext cx="254833" cy="2766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8EBC4-C26A-904B-816B-9D46F3919A5E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D84F5A-E174-B440-AE5F-99A79FB14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044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42398-E276-994D-8350-CB63BA7FE5D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641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9561-BA0A-48A1-BED3-C79223CBCA4D}" type="datetimeFigureOut">
              <a:rPr lang="en-US" smtClean="0"/>
              <a:pPr/>
              <a:t>5/3/2020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7172-6D34-469D-815E-DDE6727D23F0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90214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9561-BA0A-48A1-BED3-C79223CBCA4D}" type="datetimeFigureOut">
              <a:rPr lang="en-US" smtClean="0"/>
              <a:pPr/>
              <a:t>5/3/2020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7172-6D34-469D-815E-DDE6727D23F0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52776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9561-BA0A-48A1-BED3-C79223CBCA4D}" type="datetimeFigureOut">
              <a:rPr lang="en-US" smtClean="0"/>
              <a:pPr/>
              <a:t>5/3/2020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7172-6D34-469D-815E-DDE6727D23F0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48448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8533CF2-0E03-FF49-8780-961642F0AC17}" type="slidenum">
              <a:rPr lang="en-NZ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39377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9561-BA0A-48A1-BED3-C79223CBCA4D}" type="datetimeFigureOut">
              <a:rPr lang="en-US" smtClean="0"/>
              <a:pPr/>
              <a:t>5/3/2020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7172-6D34-469D-815E-DDE6727D23F0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6523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9561-BA0A-48A1-BED3-C79223CBCA4D}" type="datetimeFigureOut">
              <a:rPr lang="en-US" smtClean="0"/>
              <a:pPr/>
              <a:t>5/3/2020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7172-6D34-469D-815E-DDE6727D23F0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31092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9561-BA0A-48A1-BED3-C79223CBCA4D}" type="datetimeFigureOut">
              <a:rPr lang="en-US" smtClean="0"/>
              <a:pPr/>
              <a:t>5/3/2020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7172-6D34-469D-815E-DDE6727D23F0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28247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9561-BA0A-48A1-BED3-C79223CBCA4D}" type="datetimeFigureOut">
              <a:rPr lang="en-US" smtClean="0"/>
              <a:pPr/>
              <a:t>5/3/2020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7172-6D34-469D-815E-DDE6727D23F0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12315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9561-BA0A-48A1-BED3-C79223CBCA4D}" type="datetimeFigureOut">
              <a:rPr lang="en-US" smtClean="0"/>
              <a:pPr/>
              <a:t>5/3/2020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7172-6D34-469D-815E-DDE6727D23F0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78627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9561-BA0A-48A1-BED3-C79223CBCA4D}" type="datetimeFigureOut">
              <a:rPr lang="en-US" smtClean="0"/>
              <a:pPr/>
              <a:t>5/3/2020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7172-6D34-469D-815E-DDE6727D23F0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20234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9561-BA0A-48A1-BED3-C79223CBCA4D}" type="datetimeFigureOut">
              <a:rPr lang="en-US" smtClean="0"/>
              <a:pPr/>
              <a:t>5/3/2020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7172-6D34-469D-815E-DDE6727D23F0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37499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9561-BA0A-48A1-BED3-C79223CBCA4D}" type="datetimeFigureOut">
              <a:rPr lang="en-US" smtClean="0"/>
              <a:pPr/>
              <a:t>5/3/2020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7172-6D34-469D-815E-DDE6727D23F0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93300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A9561-BA0A-48A1-BED3-C79223CBCA4D}" type="datetimeFigureOut">
              <a:rPr lang="en-US" smtClean="0"/>
              <a:pPr/>
              <a:t>5/3/2020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37172-6D34-469D-815E-DDE6727D23F0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2425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lkduster"/>
                <a:cs typeface="Chalkduster"/>
              </a:rPr>
              <a:t>Workshop outline</a:t>
            </a:r>
            <a:endParaRPr lang="en-US" dirty="0">
              <a:latin typeface="Chalkduster"/>
              <a:cs typeface="Chalkdus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Introduction</a:t>
            </a:r>
          </a:p>
          <a:p>
            <a:r>
              <a:rPr lang="en-US" sz="2800" dirty="0" smtClean="0"/>
              <a:t>Why add a sauce?</a:t>
            </a:r>
          </a:p>
          <a:p>
            <a:r>
              <a:rPr lang="en-US" sz="2800" dirty="0" smtClean="0"/>
              <a:t>Mother sauces</a:t>
            </a:r>
          </a:p>
          <a:p>
            <a:r>
              <a:rPr lang="en-US" sz="2800" dirty="0" smtClean="0"/>
              <a:t>Thickening agents</a:t>
            </a:r>
          </a:p>
          <a:p>
            <a:r>
              <a:rPr lang="en-US" sz="2800" dirty="0" smtClean="0"/>
              <a:t>Emulsion sauces</a:t>
            </a:r>
          </a:p>
          <a:p>
            <a:r>
              <a:rPr lang="en-US" sz="2800" dirty="0" smtClean="0"/>
              <a:t>Faults</a:t>
            </a:r>
          </a:p>
          <a:p>
            <a:r>
              <a:rPr lang="en-US" sz="2800" dirty="0" smtClean="0"/>
              <a:t>Quantity</a:t>
            </a:r>
          </a:p>
          <a:p>
            <a:r>
              <a:rPr lang="en-US" sz="2800" dirty="0" smtClean="0"/>
              <a:t>Food safety &amp; Storage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tumblr_lrlbjo0PJm1qzs3xio1_50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40768"/>
            <a:ext cx="3888432" cy="484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15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Chalkduster"/>
                <a:cs typeface="Chalkduster"/>
              </a:rPr>
              <a:t>Velouté</a:t>
            </a:r>
            <a:r>
              <a:rPr lang="en-NZ" sz="4000" dirty="0" smtClean="0">
                <a:latin typeface="Chalkduster"/>
                <a:cs typeface="Chalkduster"/>
              </a:rPr>
              <a:t> </a:t>
            </a:r>
            <a:endParaRPr lang="en-NZ" sz="4000" b="0" dirty="0">
              <a:effectLst/>
              <a:latin typeface="Chalkduster"/>
              <a:cs typeface="Chalkduster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2400" dirty="0" smtClean="0"/>
              <a:t>Made from white stock and blond roux</a:t>
            </a:r>
            <a:endParaRPr lang="en-NZ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932040" y="1772816"/>
            <a:ext cx="3754760" cy="47525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2400" b="1" dirty="0" smtClean="0"/>
              <a:t>Derivatives</a:t>
            </a:r>
          </a:p>
          <a:p>
            <a:pPr>
              <a:lnSpc>
                <a:spcPct val="150000"/>
              </a:lnSpc>
              <a:buFont typeface="Wingdings" charset="2"/>
              <a:buChar char="Ø"/>
            </a:pPr>
            <a:r>
              <a:rPr lang="en-US" sz="2000" b="1" dirty="0"/>
              <a:t>Suprême</a:t>
            </a:r>
            <a:r>
              <a:rPr lang="en-NZ" sz="2000" dirty="0" smtClean="0"/>
              <a:t>– cream,lemon,mushrooms,</a:t>
            </a:r>
          </a:p>
          <a:p>
            <a:pPr>
              <a:lnSpc>
                <a:spcPct val="150000"/>
              </a:lnSpc>
              <a:buFont typeface="Wingdings" charset="2"/>
              <a:buChar char="Ø"/>
            </a:pPr>
            <a:r>
              <a:rPr lang="en-NZ" sz="2000" b="1" dirty="0" smtClean="0"/>
              <a:t> Aurora </a:t>
            </a:r>
            <a:r>
              <a:rPr lang="en-NZ" sz="2000" dirty="0" smtClean="0"/>
              <a:t>– tomato puree</a:t>
            </a:r>
          </a:p>
          <a:p>
            <a:pPr>
              <a:lnSpc>
                <a:spcPct val="150000"/>
              </a:lnSpc>
              <a:buFont typeface="Wingdings" charset="2"/>
              <a:buChar char="Ø"/>
            </a:pPr>
            <a:r>
              <a:rPr lang="en-NZ" sz="2000" b="1" dirty="0" smtClean="0"/>
              <a:t>Grenobloise – </a:t>
            </a:r>
            <a:r>
              <a:rPr lang="en-NZ" sz="2000" dirty="0" smtClean="0"/>
              <a:t>green gapes</a:t>
            </a:r>
          </a:p>
          <a:p>
            <a:pPr>
              <a:lnSpc>
                <a:spcPct val="150000"/>
              </a:lnSpc>
              <a:buFont typeface="Wingdings" charset="2"/>
              <a:buChar char="Ø"/>
            </a:pPr>
            <a:r>
              <a:rPr lang="en-NZ" sz="2000" b="1" dirty="0" smtClean="0"/>
              <a:t>Hongroise </a:t>
            </a:r>
            <a:r>
              <a:rPr lang="en-NZ" sz="2000" dirty="0" smtClean="0"/>
              <a:t>– onion, paprika, white wine, strained </a:t>
            </a:r>
          </a:p>
          <a:p>
            <a:pPr>
              <a:lnSpc>
                <a:spcPct val="150000"/>
              </a:lnSpc>
              <a:buFont typeface="Wingdings" charset="2"/>
              <a:buChar char="Ø"/>
            </a:pPr>
            <a:r>
              <a:rPr lang="en-NZ" sz="2000" b="1" dirty="0" smtClean="0"/>
              <a:t>Ivory</a:t>
            </a:r>
            <a:r>
              <a:rPr lang="en-NZ" sz="2000" dirty="0" smtClean="0"/>
              <a:t> – meat glaze</a:t>
            </a:r>
          </a:p>
        </p:txBody>
      </p:sp>
      <p:pic>
        <p:nvPicPr>
          <p:cNvPr id="6" name="Picture 6" descr="wi049-sole-veroniq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2420888"/>
            <a:ext cx="4212084" cy="4212084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rmAutofit fontScale="90000"/>
          </a:bodyPr>
          <a:lstStyle/>
          <a:p>
            <a:r>
              <a:rPr lang="en-NZ" sz="4000" dirty="0" smtClean="0">
                <a:latin typeface="Chalkduster"/>
                <a:cs typeface="Chalkduster"/>
              </a:rPr>
              <a:t> </a:t>
            </a:r>
            <a:r>
              <a:rPr lang="en-NZ" sz="4000" b="0" dirty="0" smtClean="0">
                <a:effectLst/>
                <a:latin typeface="Chalkduster"/>
                <a:cs typeface="Chalkduster"/>
              </a:rPr>
              <a:t>Tomato</a:t>
            </a:r>
            <a:r>
              <a:rPr lang="en-NZ" sz="1800" b="0" dirty="0" smtClean="0">
                <a:effectLst/>
                <a:latin typeface="+mn-lt"/>
                <a:cs typeface="Chalkduster"/>
              </a:rPr>
              <a:t/>
            </a:r>
            <a:br>
              <a:rPr lang="en-NZ" sz="1800" b="0" dirty="0" smtClean="0">
                <a:effectLst/>
                <a:latin typeface="+mn-lt"/>
                <a:cs typeface="Chalkduster"/>
              </a:rPr>
            </a:br>
            <a:r>
              <a:rPr lang="en-NZ" sz="2200" b="1" dirty="0" smtClean="0"/>
              <a:t>tomatoes, vegetables, oil and gastrique</a:t>
            </a:r>
            <a:br>
              <a:rPr lang="en-NZ" sz="2200" b="1" dirty="0" smtClean="0"/>
            </a:br>
            <a:endParaRPr lang="en-NZ" sz="2200" b="0" dirty="0">
              <a:effectLst/>
              <a:latin typeface="Chalkduster"/>
              <a:cs typeface="Chalkduster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0" y="1268760"/>
            <a:ext cx="4506144" cy="5400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NZ" sz="2400" b="1" dirty="0" smtClean="0"/>
          </a:p>
          <a:p>
            <a:pPr marL="0" indent="0" algn="ctr">
              <a:buNone/>
            </a:pPr>
            <a:r>
              <a:rPr lang="en-NZ" sz="2400" b="1" dirty="0" smtClean="0"/>
              <a:t>Gastrique</a:t>
            </a:r>
          </a:p>
          <a:p>
            <a:pPr marL="0" indent="0" algn="ctr">
              <a:buNone/>
            </a:pPr>
            <a:r>
              <a:rPr lang="en-NZ" sz="1800" dirty="0" smtClean="0"/>
              <a:t>(Reduction of vinegar and brown sugar to finish a tomato sauce)</a:t>
            </a:r>
          </a:p>
          <a:p>
            <a:pPr marL="0" indent="0">
              <a:buNone/>
            </a:pPr>
            <a:endParaRPr lang="en-NZ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51160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NZ" sz="2400" b="1" dirty="0" smtClean="0"/>
          </a:p>
          <a:p>
            <a:pPr marL="0" indent="0" algn="ctr">
              <a:buNone/>
            </a:pPr>
            <a:endParaRPr lang="en-NZ" sz="2400" b="1" dirty="0"/>
          </a:p>
          <a:p>
            <a:pPr marL="0" indent="0" algn="ctr">
              <a:buNone/>
            </a:pPr>
            <a:r>
              <a:rPr lang="en-NZ" sz="2400" b="1" dirty="0" smtClean="0"/>
              <a:t>Derivatives</a:t>
            </a:r>
          </a:p>
          <a:p>
            <a:pPr marL="0" indent="0" algn="ctr">
              <a:buNone/>
            </a:pPr>
            <a:endParaRPr lang="en-NZ" sz="2400" b="1" dirty="0" smtClean="0"/>
          </a:p>
          <a:p>
            <a:pPr>
              <a:lnSpc>
                <a:spcPct val="150000"/>
              </a:lnSpc>
              <a:buFont typeface="Wingdings" charset="2"/>
              <a:buChar char="Ø"/>
            </a:pPr>
            <a:r>
              <a:rPr lang="en-NZ" sz="1600" b="1" dirty="0" smtClean="0"/>
              <a:t>Creole</a:t>
            </a:r>
            <a:r>
              <a:rPr lang="en-NZ" sz="1600" dirty="0" smtClean="0"/>
              <a:t> – onion, celery, garlic, green pepper, hot pepper sauce</a:t>
            </a:r>
          </a:p>
          <a:p>
            <a:pPr>
              <a:lnSpc>
                <a:spcPct val="150000"/>
              </a:lnSpc>
              <a:buFont typeface="Wingdings" charset="2"/>
              <a:buChar char="Ø"/>
            </a:pPr>
            <a:r>
              <a:rPr lang="en-NZ" sz="1600" b="1" dirty="0" smtClean="0"/>
              <a:t>Spanish</a:t>
            </a:r>
            <a:r>
              <a:rPr lang="en-NZ" sz="1600" dirty="0" smtClean="0"/>
              <a:t> – </a:t>
            </a:r>
            <a:r>
              <a:rPr lang="en-NZ" sz="1600" dirty="0" err="1" smtClean="0"/>
              <a:t>creole</a:t>
            </a:r>
            <a:r>
              <a:rPr lang="en-NZ" sz="1600" dirty="0" smtClean="0"/>
              <a:t> ingredients, button mushrooms, olives</a:t>
            </a:r>
          </a:p>
          <a:p>
            <a:pPr>
              <a:lnSpc>
                <a:spcPct val="150000"/>
              </a:lnSpc>
              <a:buFont typeface="Wingdings" charset="2"/>
              <a:buChar char="Ø"/>
            </a:pPr>
            <a:r>
              <a:rPr lang="en-NZ" sz="1600" b="1" dirty="0" err="1" smtClean="0"/>
              <a:t>Milanaise</a:t>
            </a:r>
            <a:r>
              <a:rPr lang="en-NZ" sz="1600" dirty="0" smtClean="0"/>
              <a:t> -  button mushrooms, cooked ham, tongue</a:t>
            </a:r>
          </a:p>
          <a:p>
            <a:pPr marL="0" indent="0">
              <a:lnSpc>
                <a:spcPct val="150000"/>
              </a:lnSpc>
              <a:buNone/>
            </a:pPr>
            <a:endParaRPr lang="en-NZ" sz="2400" dirty="0" smtClean="0"/>
          </a:p>
          <a:p>
            <a:pPr>
              <a:lnSpc>
                <a:spcPct val="150000"/>
              </a:lnSpc>
              <a:buFontTx/>
              <a:buChar char="-"/>
            </a:pPr>
            <a:endParaRPr lang="en-NZ" sz="2000" dirty="0" smtClean="0"/>
          </a:p>
          <a:p>
            <a:pPr>
              <a:lnSpc>
                <a:spcPct val="150000"/>
              </a:lnSpc>
              <a:buNone/>
            </a:pPr>
            <a:endParaRPr lang="en-NZ" sz="2000" dirty="0" smtClean="0"/>
          </a:p>
        </p:txBody>
      </p:sp>
      <p:pic>
        <p:nvPicPr>
          <p:cNvPr id="6" name="Picture 5" descr="qqqqq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12976"/>
            <a:ext cx="4156755" cy="2972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4000" dirty="0" smtClean="0">
                <a:latin typeface="Chalkduster"/>
                <a:cs typeface="Chalkduster"/>
              </a:rPr>
              <a:t> </a:t>
            </a:r>
            <a:r>
              <a:rPr lang="en-NZ" sz="4000" b="0" dirty="0" smtClean="0">
                <a:effectLst/>
                <a:latin typeface="Chalkduster"/>
                <a:cs typeface="Chalkduster"/>
              </a:rPr>
              <a:t>Hollandaise</a:t>
            </a:r>
            <a:br>
              <a:rPr lang="en-NZ" sz="4000" b="0" dirty="0" smtClean="0">
                <a:effectLst/>
                <a:latin typeface="Chalkduster"/>
                <a:cs typeface="Chalkduster"/>
              </a:rPr>
            </a:br>
            <a:r>
              <a:rPr lang="en-NZ" sz="2400" dirty="0" smtClean="0">
                <a:latin typeface="+mn-lt"/>
                <a:cs typeface="Chalkduster"/>
              </a:rPr>
              <a:t>emulsion sauce</a:t>
            </a:r>
            <a:r>
              <a:rPr lang="en-NZ" sz="2400" b="0" dirty="0" smtClean="0">
                <a:effectLst/>
                <a:latin typeface="+mn-lt"/>
                <a:cs typeface="Chalkduster"/>
              </a:rPr>
              <a:t> </a:t>
            </a:r>
            <a:endParaRPr lang="en-NZ" sz="2400" b="0" dirty="0">
              <a:effectLst/>
              <a:latin typeface="+mn-lt"/>
              <a:cs typeface="Chalkduster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2400" dirty="0" smtClean="0"/>
              <a:t>Made from egg yolks, warm butter, vinegar and lemon juice</a:t>
            </a:r>
            <a:endParaRPr lang="en-NZ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6623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NZ" sz="2400" b="1" dirty="0" smtClean="0"/>
          </a:p>
          <a:p>
            <a:pPr marL="0" indent="0" algn="ctr">
              <a:buNone/>
            </a:pPr>
            <a:r>
              <a:rPr lang="en-NZ" sz="2400" b="1" dirty="0" smtClean="0"/>
              <a:t>Derivatives </a:t>
            </a:r>
          </a:p>
          <a:p>
            <a:pPr marL="0" indent="0" algn="ctr">
              <a:buNone/>
            </a:pPr>
            <a:endParaRPr lang="en-NZ" sz="2400" b="1" dirty="0" smtClean="0"/>
          </a:p>
          <a:p>
            <a:pPr>
              <a:buFont typeface="Wingdings" charset="2"/>
              <a:buChar char="Ø"/>
            </a:pPr>
            <a:r>
              <a:rPr lang="en-NZ" sz="2000" b="1" dirty="0" smtClean="0"/>
              <a:t>Maltaise – </a:t>
            </a:r>
            <a:r>
              <a:rPr lang="en-NZ" sz="2000" dirty="0" smtClean="0"/>
              <a:t>blood orange</a:t>
            </a:r>
          </a:p>
          <a:p>
            <a:pPr>
              <a:lnSpc>
                <a:spcPct val="150000"/>
              </a:lnSpc>
              <a:buFont typeface="Wingdings" charset="2"/>
              <a:buChar char="Ø"/>
            </a:pPr>
            <a:r>
              <a:rPr lang="en-NZ" sz="2000" b="1" dirty="0" err="1" smtClean="0"/>
              <a:t>Mousseline</a:t>
            </a:r>
            <a:r>
              <a:rPr lang="en-NZ" sz="2000" b="1" dirty="0" smtClean="0"/>
              <a:t> – </a:t>
            </a:r>
            <a:r>
              <a:rPr lang="en-NZ" sz="2000" dirty="0" smtClean="0"/>
              <a:t>whipped cream</a:t>
            </a:r>
          </a:p>
          <a:p>
            <a:pPr>
              <a:lnSpc>
                <a:spcPct val="150000"/>
              </a:lnSpc>
              <a:buFont typeface="Wingdings" charset="2"/>
              <a:buChar char="Ø"/>
            </a:pPr>
            <a:r>
              <a:rPr lang="en-NZ" sz="2000" b="1" dirty="0" smtClean="0"/>
              <a:t>Bearnaise-</a:t>
            </a:r>
            <a:r>
              <a:rPr lang="en-NZ" sz="2000" dirty="0" smtClean="0"/>
              <a:t>Tarragon</a:t>
            </a:r>
          </a:p>
          <a:p>
            <a:pPr>
              <a:lnSpc>
                <a:spcPct val="150000"/>
              </a:lnSpc>
              <a:buFont typeface="Wingdings" charset="2"/>
              <a:buChar char="Ø"/>
            </a:pPr>
            <a:r>
              <a:rPr lang="en-NZ" sz="2000" b="1" dirty="0" smtClean="0"/>
              <a:t>Choron </a:t>
            </a:r>
            <a:r>
              <a:rPr lang="en-NZ" sz="2000" dirty="0" smtClean="0"/>
              <a:t>–bearnaise w tomato</a:t>
            </a:r>
          </a:p>
          <a:p>
            <a:pPr>
              <a:lnSpc>
                <a:spcPct val="150000"/>
              </a:lnSpc>
              <a:buFont typeface="Wingdings" charset="2"/>
              <a:buChar char="Ø"/>
            </a:pPr>
            <a:r>
              <a:rPr lang="en-NZ" sz="2000" dirty="0" smtClean="0"/>
              <a:t> </a:t>
            </a:r>
            <a:r>
              <a:rPr lang="en-NZ" sz="2000" b="1" dirty="0" smtClean="0"/>
              <a:t>Foyot </a:t>
            </a:r>
            <a:r>
              <a:rPr lang="en-NZ" sz="2000" dirty="0" smtClean="0"/>
              <a:t>–bearnaise w meat glaze</a:t>
            </a:r>
          </a:p>
        </p:txBody>
      </p:sp>
      <p:pic>
        <p:nvPicPr>
          <p:cNvPr id="6" name="Picture 5" descr="awsw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924944"/>
            <a:ext cx="2808312" cy="33399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eurre-Marnie--Food,-News-[1]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3734" b="3734"/>
          <a:stretch>
            <a:fillRect/>
          </a:stretch>
        </p:blipFill>
        <p:spPr>
          <a:xfrm>
            <a:off x="467544" y="2708920"/>
            <a:ext cx="5011303" cy="2304256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868144" y="1628800"/>
            <a:ext cx="2437632" cy="4968552"/>
          </a:xfrm>
        </p:spPr>
        <p:txBody>
          <a:bodyPr>
            <a:normAutofit/>
          </a:bodyPr>
          <a:lstStyle/>
          <a:p>
            <a:endParaRPr lang="en-NZ" sz="2400" dirty="0"/>
          </a:p>
          <a:p>
            <a:pPr marL="285750" indent="-285750">
              <a:buFont typeface="Wingdings" charset="2"/>
              <a:buChar char="Ø"/>
            </a:pPr>
            <a:r>
              <a:rPr lang="en-NZ" sz="2400" dirty="0" smtClean="0"/>
              <a:t>Roux</a:t>
            </a:r>
          </a:p>
          <a:p>
            <a:pPr marL="285750" indent="-285750">
              <a:buFont typeface="Wingdings" charset="2"/>
              <a:buChar char="Ø"/>
            </a:pPr>
            <a:r>
              <a:rPr lang="en-NZ" sz="2400" dirty="0" smtClean="0"/>
              <a:t>Cornstarch</a:t>
            </a:r>
          </a:p>
          <a:p>
            <a:pPr marL="285750" indent="-285750">
              <a:buFont typeface="Wingdings" charset="2"/>
              <a:buChar char="Ø"/>
            </a:pPr>
            <a:r>
              <a:rPr lang="en-NZ" sz="2400" dirty="0" smtClean="0"/>
              <a:t>Arrowroot</a:t>
            </a:r>
          </a:p>
          <a:p>
            <a:pPr marL="285750" indent="-285750">
              <a:buFont typeface="Wingdings" charset="2"/>
              <a:buChar char="Ø"/>
            </a:pPr>
            <a:r>
              <a:rPr lang="en-NZ" sz="2400" dirty="0" smtClean="0"/>
              <a:t>Beurre manie</a:t>
            </a:r>
          </a:p>
          <a:p>
            <a:pPr marL="285750" indent="-285750">
              <a:buFont typeface="Wingdings" charset="2"/>
              <a:buChar char="Ø"/>
            </a:pPr>
            <a:r>
              <a:rPr lang="en-NZ" sz="2400" dirty="0" smtClean="0"/>
              <a:t>Liaison</a:t>
            </a:r>
          </a:p>
          <a:p>
            <a:pPr marL="285750" indent="-285750">
              <a:buFont typeface="Wingdings" charset="2"/>
              <a:buChar char="Ø"/>
            </a:pPr>
            <a:r>
              <a:rPr lang="en-NZ" sz="2400" dirty="0" smtClean="0"/>
              <a:t>Blood</a:t>
            </a:r>
          </a:p>
          <a:p>
            <a:pPr marL="285750" indent="-285750">
              <a:buFont typeface="Wingdings" charset="2"/>
              <a:buChar char="Ø"/>
            </a:pPr>
            <a:r>
              <a:rPr lang="en-NZ" sz="2400" dirty="0" smtClean="0"/>
              <a:t>Pureeing</a:t>
            </a:r>
          </a:p>
          <a:p>
            <a:pPr marL="285750" indent="-285750">
              <a:buFont typeface="Wingdings" charset="2"/>
              <a:buChar char="Ø"/>
            </a:pPr>
            <a:r>
              <a:rPr lang="en-NZ" sz="2400" dirty="0" smtClean="0"/>
              <a:t>Reduction</a:t>
            </a:r>
          </a:p>
          <a:p>
            <a:pPr marL="285750" indent="-285750">
              <a:buFont typeface="Wingdings" charset="2"/>
              <a:buChar char="Ø"/>
            </a:pPr>
            <a:r>
              <a:rPr lang="en-NZ" sz="2400" dirty="0" smtClean="0"/>
              <a:t>Butter</a:t>
            </a:r>
          </a:p>
          <a:p>
            <a:pPr marL="285750" indent="-285750">
              <a:buFont typeface="Wingdings" charset="2"/>
              <a:buChar char="Ø"/>
            </a:pPr>
            <a:endParaRPr lang="en-NZ" sz="2400" dirty="0" smtClean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 flipH="1">
            <a:off x="611560" y="260648"/>
            <a:ext cx="7992888" cy="1224136"/>
          </a:xfrm>
        </p:spPr>
        <p:txBody>
          <a:bodyPr>
            <a:noAutofit/>
          </a:bodyPr>
          <a:lstStyle/>
          <a:p>
            <a:pPr algn="ctr"/>
            <a:r>
              <a:rPr lang="en-NZ" sz="4000" dirty="0" smtClean="0">
                <a:latin typeface="Chalkduster"/>
                <a:cs typeface="Chalkduster"/>
              </a:rPr>
              <a:t>Common thickening agents</a:t>
            </a:r>
            <a:endParaRPr lang="en-NZ" sz="4000" dirty="0">
              <a:latin typeface="Chalkduster"/>
              <a:cs typeface="Chalkdust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642910" y="5443402"/>
            <a:ext cx="8143932" cy="985994"/>
          </a:xfrm>
        </p:spPr>
        <p:txBody>
          <a:bodyPr>
            <a:noAutofit/>
          </a:bodyPr>
          <a:lstStyle/>
          <a:p>
            <a:pPr algn="ctr"/>
            <a:r>
              <a:rPr lang="en-NZ" sz="2400" dirty="0" smtClean="0"/>
              <a:t>Roux is a combination of equal parts flour and fat cooked together. Can be either white, blond or brown</a:t>
            </a:r>
          </a:p>
          <a:p>
            <a:endParaRPr lang="en-NZ" sz="2400" dirty="0"/>
          </a:p>
        </p:txBody>
      </p:sp>
      <p:pic>
        <p:nvPicPr>
          <p:cNvPr id="5" name="Picture Placeholder 4" descr="oko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6" r="5636"/>
          <a:stretch>
            <a:fillRect/>
          </a:stretch>
        </p:blipFill>
        <p:spPr>
          <a:xfrm>
            <a:off x="2051720" y="1412776"/>
            <a:ext cx="5112568" cy="3633121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92288" y="188640"/>
            <a:ext cx="5486400" cy="100811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Chalkduster"/>
                <a:cs typeface="Chalkduster"/>
              </a:rPr>
              <a:t>Roux</a:t>
            </a:r>
            <a:endParaRPr lang="en-US" sz="4000" dirty="0">
              <a:latin typeface="Chalkduster"/>
              <a:cs typeface="Chalkdust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19672" y="188640"/>
            <a:ext cx="5486400" cy="720080"/>
          </a:xfrm>
        </p:spPr>
        <p:txBody>
          <a:bodyPr>
            <a:normAutofit/>
          </a:bodyPr>
          <a:lstStyle/>
          <a:p>
            <a:pPr algn="ctr"/>
            <a:r>
              <a:rPr lang="en-NZ" sz="4000" dirty="0" smtClean="0">
                <a:latin typeface="Chalkduster"/>
                <a:cs typeface="Chalkduster"/>
              </a:rPr>
              <a:t>Cornstarch</a:t>
            </a:r>
            <a:endParaRPr lang="en-NZ" sz="4000" dirty="0">
              <a:latin typeface="Chalkduster"/>
              <a:cs typeface="Chalkduster"/>
            </a:endParaRPr>
          </a:p>
        </p:txBody>
      </p:sp>
      <p:pic>
        <p:nvPicPr>
          <p:cNvPr id="17410" name="Picture 2" descr="http://www.wingyipstore.co.uk/pictures/content1500/cornflour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37" r="37"/>
          <a:stretch>
            <a:fillRect/>
          </a:stretch>
        </p:blipFill>
        <p:spPr bwMode="auto">
          <a:xfrm>
            <a:off x="2267744" y="1412776"/>
            <a:ext cx="4622304" cy="3466728"/>
          </a:xfrm>
          <a:prstGeom prst="rect">
            <a:avLst/>
          </a:prstGeom>
          <a:noFill/>
        </p:spPr>
      </p:pic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755576" y="5445224"/>
            <a:ext cx="8143932" cy="1224136"/>
          </a:xfrm>
        </p:spPr>
        <p:txBody>
          <a:bodyPr>
            <a:noAutofit/>
          </a:bodyPr>
          <a:lstStyle/>
          <a:p>
            <a:pPr algn="ctr"/>
            <a:r>
              <a:rPr lang="en-NZ" sz="2400" dirty="0" smtClean="0"/>
              <a:t>Commonly known as cornflour is derived from corn and popular in Asian cuisine for thickening sauces</a:t>
            </a:r>
            <a:endParaRPr lang="en-N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2288" y="476672"/>
            <a:ext cx="5486400" cy="936104"/>
          </a:xfrm>
        </p:spPr>
        <p:txBody>
          <a:bodyPr>
            <a:normAutofit/>
          </a:bodyPr>
          <a:lstStyle/>
          <a:p>
            <a:pPr algn="ctr"/>
            <a:r>
              <a:rPr lang="en-NZ" sz="4000" dirty="0" smtClean="0">
                <a:latin typeface="Chalkduster"/>
                <a:cs typeface="Chalkduster"/>
              </a:rPr>
              <a:t>Arrowroot</a:t>
            </a:r>
            <a:endParaRPr lang="en-NZ" sz="4000" dirty="0">
              <a:latin typeface="Chalkduster"/>
              <a:cs typeface="Chalkduster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642910" y="5443402"/>
            <a:ext cx="8143932" cy="985994"/>
          </a:xfrm>
        </p:spPr>
        <p:txBody>
          <a:bodyPr>
            <a:noAutofit/>
          </a:bodyPr>
          <a:lstStyle/>
          <a:p>
            <a:r>
              <a:rPr lang="en-NZ" sz="2400" dirty="0" smtClean="0"/>
              <a:t>Derived from roots of a tropical plant, arrowroot has a similar texture to cornstarch but produces a clearer finished product</a:t>
            </a:r>
            <a:endParaRPr lang="en-NZ" sz="2400" dirty="0"/>
          </a:p>
        </p:txBody>
      </p:sp>
      <p:pic>
        <p:nvPicPr>
          <p:cNvPr id="5" name="Picture Placeholder 4" descr="arrowroot root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68" b="25168"/>
          <a:stretch>
            <a:fillRect/>
          </a:stretch>
        </p:blipFill>
        <p:spPr>
          <a:xfrm>
            <a:off x="1331640" y="1916832"/>
            <a:ext cx="6318470" cy="27387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2288" y="404664"/>
            <a:ext cx="5486400" cy="1008112"/>
          </a:xfrm>
        </p:spPr>
        <p:txBody>
          <a:bodyPr/>
          <a:lstStyle/>
          <a:p>
            <a:pPr algn="ctr"/>
            <a:r>
              <a:rPr lang="en-NZ" sz="4000" dirty="0" smtClean="0">
                <a:latin typeface="Chalkduster"/>
                <a:cs typeface="Chalkduster"/>
              </a:rPr>
              <a:t>Beurre </a:t>
            </a:r>
            <a:r>
              <a:rPr lang="en-US" sz="4000" dirty="0" err="1" smtClean="0">
                <a:latin typeface="Chalkduster"/>
                <a:cs typeface="Chalkduster"/>
              </a:rPr>
              <a:t>Manié</a:t>
            </a:r>
            <a:endParaRPr lang="en-NZ" sz="4000" dirty="0">
              <a:latin typeface="Chalkduster"/>
              <a:cs typeface="Chalkduster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642910" y="5443402"/>
            <a:ext cx="8143932" cy="985994"/>
          </a:xfrm>
        </p:spPr>
        <p:txBody>
          <a:bodyPr>
            <a:noAutofit/>
          </a:bodyPr>
          <a:lstStyle/>
          <a:p>
            <a:r>
              <a:rPr lang="en-NZ" sz="2400" dirty="0" smtClean="0"/>
              <a:t>Known as kneaded butter, beurre </a:t>
            </a:r>
            <a:r>
              <a:rPr lang="en-US" sz="2400" dirty="0" err="1" smtClean="0"/>
              <a:t>mani</a:t>
            </a:r>
            <a:r>
              <a:rPr lang="en-US" sz="2400" dirty="0" err="1" smtClean="0">
                <a:cs typeface="Arial" charset="0"/>
              </a:rPr>
              <a:t>é</a:t>
            </a:r>
            <a:r>
              <a:rPr lang="en-US" sz="2400" dirty="0">
                <a:cs typeface="Arial" charset="0"/>
              </a:rPr>
              <a:t> </a:t>
            </a:r>
            <a:r>
              <a:rPr lang="en-NZ" sz="2400" dirty="0" smtClean="0"/>
              <a:t>is a combination of equal parts fat and flour kneaded together until smooth </a:t>
            </a:r>
            <a:endParaRPr lang="en-NZ" sz="2400" dirty="0"/>
          </a:p>
        </p:txBody>
      </p:sp>
      <p:pic>
        <p:nvPicPr>
          <p:cNvPr id="10" name="Picture 9" descr="buerr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772816"/>
            <a:ext cx="4635181" cy="3471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2288" y="332656"/>
            <a:ext cx="5486400" cy="792088"/>
          </a:xfrm>
        </p:spPr>
        <p:txBody>
          <a:bodyPr>
            <a:normAutofit/>
          </a:bodyPr>
          <a:lstStyle/>
          <a:p>
            <a:pPr algn="ctr"/>
            <a:r>
              <a:rPr lang="en-NZ" sz="4000" dirty="0" smtClean="0">
                <a:latin typeface="Chalkduster"/>
                <a:cs typeface="Chalkduster"/>
              </a:rPr>
              <a:t>Liaison</a:t>
            </a:r>
            <a:endParaRPr lang="en-NZ" sz="4000" dirty="0">
              <a:latin typeface="Chalkduster"/>
              <a:cs typeface="Chalkduster"/>
            </a:endParaRPr>
          </a:p>
        </p:txBody>
      </p:sp>
      <p:pic>
        <p:nvPicPr>
          <p:cNvPr id="14340" name="Picture 4" descr="http://bp3.blogger.com/_qVJ9vgDZ4Hk/Rz_o3f4lzCI/AAAAAAAAAXE/kpqF6_yYRA8/s200/creme+angliase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5357" b="5357"/>
          <a:stretch>
            <a:fillRect/>
          </a:stretch>
        </p:blipFill>
        <p:spPr bwMode="auto">
          <a:xfrm>
            <a:off x="2051720" y="1340768"/>
            <a:ext cx="5040560" cy="3780420"/>
          </a:xfrm>
          <a:prstGeom prst="rect">
            <a:avLst/>
          </a:prstGeom>
          <a:noFill/>
        </p:spPr>
      </p:pic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642910" y="5443402"/>
            <a:ext cx="8143932" cy="985994"/>
          </a:xfrm>
        </p:spPr>
        <p:txBody>
          <a:bodyPr>
            <a:noAutofit/>
          </a:bodyPr>
          <a:lstStyle/>
          <a:p>
            <a:r>
              <a:rPr lang="en-NZ" sz="2400" dirty="0" smtClean="0"/>
              <a:t>A mixture of egg yolk and cream added to a hot liquid at the end of the cooking process will provide it with additional richness and smoothness</a:t>
            </a:r>
            <a:endParaRPr lang="en-N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2288" y="188640"/>
            <a:ext cx="5486400" cy="936104"/>
          </a:xfrm>
        </p:spPr>
        <p:txBody>
          <a:bodyPr/>
          <a:lstStyle/>
          <a:p>
            <a:pPr algn="ctr"/>
            <a:r>
              <a:rPr lang="en-NZ" sz="4000" dirty="0" smtClean="0">
                <a:latin typeface="Chalkduster"/>
                <a:cs typeface="Chalkduster"/>
              </a:rPr>
              <a:t>Blood</a:t>
            </a:r>
            <a:endParaRPr lang="en-NZ" sz="4000" dirty="0">
              <a:latin typeface="Chalkduster"/>
              <a:cs typeface="Chalkduster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642910" y="5443402"/>
            <a:ext cx="8143932" cy="985994"/>
          </a:xfrm>
        </p:spPr>
        <p:txBody>
          <a:bodyPr>
            <a:noAutofit/>
          </a:bodyPr>
          <a:lstStyle/>
          <a:p>
            <a:pPr algn="ctr"/>
            <a:r>
              <a:rPr lang="en-NZ" sz="2400" dirty="0" smtClean="0"/>
              <a:t>Can be used as a thickening agent, most commonly in the dishes black pudding and jugged hare</a:t>
            </a:r>
            <a:endParaRPr lang="en-NZ" sz="2400" dirty="0"/>
          </a:p>
        </p:txBody>
      </p:sp>
      <p:pic>
        <p:nvPicPr>
          <p:cNvPr id="7" name="Picture 6" descr="vfvfvf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628800"/>
            <a:ext cx="4245469" cy="3180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halkduster"/>
                <a:cs typeface="Chalkduster"/>
              </a:rPr>
              <a:t>Required Knowledge</a:t>
            </a:r>
            <a:endParaRPr lang="en-US" sz="4000" dirty="0">
              <a:latin typeface="Chalkduster"/>
              <a:cs typeface="Chalkdus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 </a:t>
            </a:r>
            <a:r>
              <a:rPr lang="en-US" sz="2800" dirty="0" smtClean="0">
                <a:latin typeface="Tahoma" charset="0"/>
              </a:rPr>
              <a:t>Producing good sauces demands an appreciation of flavour, an understanding of thickening methods and temperature control. </a:t>
            </a:r>
            <a:br>
              <a:rPr lang="en-US" sz="2800" dirty="0" smtClean="0">
                <a:latin typeface="Tahoma" charset="0"/>
              </a:rPr>
            </a:br>
            <a:endParaRPr lang="en-US" sz="2800" dirty="0"/>
          </a:p>
        </p:txBody>
      </p:sp>
      <p:pic>
        <p:nvPicPr>
          <p:cNvPr id="4" name="Picture 3" descr="The-Mother-Sauces-550x36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140968"/>
            <a:ext cx="5101730" cy="336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53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b="0" dirty="0" smtClean="0">
                <a:latin typeface="Chalkduster"/>
                <a:cs typeface="Chalkduster"/>
              </a:rPr>
              <a:t>Cold</a:t>
            </a:r>
            <a:r>
              <a:rPr lang="en-NZ" sz="3600" b="0" dirty="0" smtClean="0"/>
              <a:t> </a:t>
            </a:r>
            <a:r>
              <a:rPr lang="en-NZ" sz="4000" b="0" dirty="0" smtClean="0">
                <a:effectLst/>
                <a:latin typeface="Chalkduster"/>
                <a:cs typeface="Chalkduster"/>
              </a:rPr>
              <a:t>Emulsion sauces</a:t>
            </a:r>
            <a:br>
              <a:rPr lang="en-NZ" sz="4000" b="0" dirty="0" smtClean="0">
                <a:effectLst/>
                <a:latin typeface="Chalkduster"/>
                <a:cs typeface="Chalkduster"/>
              </a:rPr>
            </a:br>
            <a:r>
              <a:rPr lang="en-US" sz="1800" dirty="0"/>
              <a:t>In the culinary arts, an emulsion is a mixture of two liquids that would ordinarily not mix together, like oil and vinegar.</a:t>
            </a:r>
            <a:br>
              <a:rPr lang="en-US" sz="1800" dirty="0"/>
            </a:br>
            <a:endParaRPr lang="en-NZ" sz="1800" b="0" dirty="0">
              <a:effectLst/>
              <a:latin typeface="Chalkduster"/>
              <a:cs typeface="Chalkduster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4040188" cy="834107"/>
          </a:xfrm>
        </p:spPr>
        <p:txBody>
          <a:bodyPr>
            <a:normAutofit fontScale="70000" lnSpcReduction="20000"/>
          </a:bodyPr>
          <a:lstStyle/>
          <a:p>
            <a:pPr algn="ctr"/>
            <a:endParaRPr lang="en-NZ" dirty="0" smtClean="0"/>
          </a:p>
          <a:p>
            <a:pPr algn="ctr"/>
            <a:endParaRPr lang="en-NZ" dirty="0"/>
          </a:p>
          <a:p>
            <a:pPr algn="ctr"/>
            <a:r>
              <a:rPr lang="en-NZ" dirty="0" smtClean="0"/>
              <a:t>Mayonnaise</a:t>
            </a:r>
            <a:endParaRPr lang="en-NZ" dirty="0"/>
          </a:p>
          <a:p>
            <a:pPr algn="ctr"/>
            <a:endParaRPr lang="en-NZ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20645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charset="2"/>
              <a:buChar char="Ø"/>
            </a:pPr>
            <a:r>
              <a:rPr lang="en-NZ" sz="1600" dirty="0" smtClean="0"/>
              <a:t>Aioli - garlic</a:t>
            </a:r>
          </a:p>
          <a:p>
            <a:pPr>
              <a:lnSpc>
                <a:spcPct val="150000"/>
              </a:lnSpc>
              <a:buFont typeface="Wingdings" charset="2"/>
              <a:buChar char="Ø"/>
            </a:pPr>
            <a:r>
              <a:rPr lang="en-NZ" sz="1600" dirty="0" smtClean="0"/>
              <a:t>Caesar - anchovy</a:t>
            </a:r>
          </a:p>
          <a:p>
            <a:pPr>
              <a:lnSpc>
                <a:spcPct val="150000"/>
              </a:lnSpc>
              <a:buFont typeface="Wingdings" charset="2"/>
              <a:buChar char="Ø"/>
            </a:pPr>
            <a:r>
              <a:rPr lang="en-NZ" sz="1600" dirty="0" err="1" smtClean="0"/>
              <a:t>Tartare</a:t>
            </a:r>
            <a:r>
              <a:rPr lang="en-NZ" sz="1600" dirty="0" smtClean="0"/>
              <a:t> – capers, gherkins, parsley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1340768"/>
            <a:ext cx="4041775" cy="834107"/>
          </a:xfrm>
        </p:spPr>
        <p:txBody>
          <a:bodyPr>
            <a:normAutofit fontScale="70000" lnSpcReduction="20000"/>
          </a:bodyPr>
          <a:lstStyle/>
          <a:p>
            <a:pPr algn="ctr"/>
            <a:endParaRPr lang="en-NZ" dirty="0" smtClean="0"/>
          </a:p>
          <a:p>
            <a:pPr algn="ctr"/>
            <a:endParaRPr lang="en-NZ" dirty="0"/>
          </a:p>
          <a:p>
            <a:pPr algn="ctr"/>
            <a:r>
              <a:rPr lang="en-NZ" dirty="0" smtClean="0"/>
              <a:t>Vinaigrette</a:t>
            </a:r>
            <a:endParaRPr lang="en-NZ" dirty="0"/>
          </a:p>
          <a:p>
            <a:pPr algn="ctr"/>
            <a:endParaRPr lang="en-NZ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400"/>
              </a:spcBef>
              <a:buFont typeface="Wingdings" charset="2"/>
              <a:buChar char="Ø"/>
            </a:pPr>
            <a:r>
              <a:rPr lang="en-NZ" sz="1600" dirty="0" smtClean="0"/>
              <a:t>Balsamic – balsamic vinegar</a:t>
            </a:r>
          </a:p>
          <a:p>
            <a:pPr>
              <a:lnSpc>
                <a:spcPct val="150000"/>
              </a:lnSpc>
              <a:spcBef>
                <a:spcPts val="400"/>
              </a:spcBef>
              <a:buFont typeface="Wingdings" charset="2"/>
              <a:buChar char="Ø"/>
            </a:pPr>
            <a:r>
              <a:rPr lang="en-NZ" sz="1600" dirty="0" smtClean="0"/>
              <a:t>Raspberry –berry vinegar</a:t>
            </a:r>
          </a:p>
          <a:p>
            <a:pPr>
              <a:lnSpc>
                <a:spcPct val="150000"/>
              </a:lnSpc>
              <a:spcBef>
                <a:spcPts val="400"/>
              </a:spcBef>
              <a:buFont typeface="Wingdings" charset="2"/>
              <a:buChar char="Ø"/>
            </a:pPr>
            <a:r>
              <a:rPr lang="en-NZ" sz="1600" dirty="0" smtClean="0"/>
              <a:t>Chilli - tabasco</a:t>
            </a:r>
          </a:p>
        </p:txBody>
      </p:sp>
      <p:pic>
        <p:nvPicPr>
          <p:cNvPr id="2" name="Picture 1" descr="dres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645024"/>
            <a:ext cx="2569468" cy="2569468"/>
          </a:xfrm>
          <a:prstGeom prst="rect">
            <a:avLst/>
          </a:prstGeom>
        </p:spPr>
      </p:pic>
      <p:pic>
        <p:nvPicPr>
          <p:cNvPr id="3" name="Picture 2" descr="saswqa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05064"/>
            <a:ext cx="3568700" cy="22733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82692" y="91830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3000" dirty="0" smtClean="0"/>
              <a:t> </a:t>
            </a:r>
            <a:r>
              <a:rPr lang="en-NZ" sz="4000" b="0" dirty="0" smtClean="0">
                <a:effectLst/>
                <a:latin typeface="Chalkduster"/>
                <a:cs typeface="Chalkduster"/>
              </a:rPr>
              <a:t>Faults!</a:t>
            </a:r>
            <a:br>
              <a:rPr lang="en-NZ" sz="4000" b="0" dirty="0" smtClean="0">
                <a:effectLst/>
                <a:latin typeface="Chalkduster"/>
                <a:cs typeface="Chalkduster"/>
              </a:rPr>
            </a:br>
            <a:r>
              <a:rPr lang="en-NZ" sz="2400" dirty="0" smtClean="0">
                <a:latin typeface="+mn-lt"/>
                <a:cs typeface="Chalkduster"/>
              </a:rPr>
              <a:t>Discuss and present how these faults occur?</a:t>
            </a:r>
            <a:endParaRPr lang="en-NZ" sz="2400" b="0" dirty="0">
              <a:effectLst/>
              <a:latin typeface="+mn-lt"/>
              <a:cs typeface="Chalkduster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0034" y="1988840"/>
            <a:ext cx="8229600" cy="3537231"/>
          </a:xfrm>
        </p:spPr>
        <p:txBody>
          <a:bodyPr>
            <a:normAutofit/>
          </a:bodyPr>
          <a:lstStyle/>
          <a:p>
            <a:r>
              <a:rPr lang="en-NZ" sz="2400" dirty="0" smtClean="0"/>
              <a:t>Lumpiness.</a:t>
            </a:r>
          </a:p>
          <a:p>
            <a:r>
              <a:rPr lang="en-NZ" sz="2400" dirty="0" smtClean="0"/>
              <a:t>Poor gloss</a:t>
            </a:r>
          </a:p>
          <a:p>
            <a:r>
              <a:rPr lang="en-NZ" sz="2400" dirty="0" smtClean="0"/>
              <a:t>Incorrect consistency</a:t>
            </a:r>
          </a:p>
          <a:p>
            <a:r>
              <a:rPr lang="en-NZ" sz="2400" dirty="0" smtClean="0"/>
              <a:t>Greasiness</a:t>
            </a:r>
          </a:p>
          <a:p>
            <a:r>
              <a:rPr lang="en-NZ" sz="2400" dirty="0" smtClean="0"/>
              <a:t>Poor colour</a:t>
            </a:r>
          </a:p>
          <a:p>
            <a:r>
              <a:rPr lang="en-NZ" sz="2400" dirty="0" smtClean="0"/>
              <a:t>Curdled</a:t>
            </a:r>
          </a:p>
          <a:p>
            <a:endParaRPr lang="en-NZ" sz="2400" dirty="0" smtClean="0"/>
          </a:p>
        </p:txBody>
      </p:sp>
      <p:pic>
        <p:nvPicPr>
          <p:cNvPr id="2050" name="Picture 2" descr="http://www.360lifenow.com/images/sau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636912"/>
            <a:ext cx="3929090" cy="3690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368151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halkduster"/>
                <a:cs typeface="Chalkduster"/>
              </a:rPr>
              <a:t>Quantity Guide</a:t>
            </a:r>
            <a:endParaRPr lang="en-US" sz="4000" dirty="0">
              <a:latin typeface="Chalkduster"/>
              <a:cs typeface="Chalkduster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6400800" cy="148972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One litre serves 18-20 portions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Approximately 50mls per person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" name="Picture 1" descr="portion contro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772816"/>
            <a:ext cx="4464496" cy="217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20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halkduster"/>
                <a:cs typeface="Chalkduster"/>
              </a:rPr>
              <a:t>Food </a:t>
            </a:r>
            <a:r>
              <a:rPr lang="en-US" sz="4000" dirty="0" smtClean="0">
                <a:latin typeface="Chalkduster"/>
                <a:cs typeface="Chalkduster"/>
              </a:rPr>
              <a:t>Safety &amp; Storage</a:t>
            </a:r>
            <a:br>
              <a:rPr lang="en-US" sz="4000" dirty="0" smtClean="0">
                <a:latin typeface="Chalkduster"/>
                <a:cs typeface="Chalkduster"/>
              </a:rPr>
            </a:br>
            <a:endParaRPr lang="en-NZ" sz="4000" dirty="0">
              <a:latin typeface="Chalkduster"/>
              <a:cs typeface="Chalkduster"/>
            </a:endParaRPr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420888"/>
            <a:ext cx="4038600" cy="424847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200" dirty="0">
                <a:latin typeface="Tahoma" charset="0"/>
              </a:rPr>
              <a:t>Sauces are a high risk </a:t>
            </a:r>
            <a:r>
              <a:rPr lang="en-US" sz="2200" dirty="0" smtClean="0">
                <a:latin typeface="Tahoma" charset="0"/>
              </a:rPr>
              <a:t>food</a:t>
            </a:r>
          </a:p>
          <a:p>
            <a:pPr>
              <a:lnSpc>
                <a:spcPct val="80000"/>
              </a:lnSpc>
            </a:pPr>
            <a:endParaRPr lang="en-US" sz="2200" dirty="0" smtClean="0">
              <a:latin typeface="Tahoma" charset="0"/>
            </a:endParaRPr>
          </a:p>
          <a:p>
            <a:pPr>
              <a:lnSpc>
                <a:spcPct val="80000"/>
              </a:lnSpc>
            </a:pPr>
            <a:r>
              <a:rPr lang="en-US" sz="2200" dirty="0" smtClean="0">
                <a:latin typeface="Tahoma" charset="0"/>
              </a:rPr>
              <a:t>Cooled quickly</a:t>
            </a:r>
          </a:p>
          <a:p>
            <a:pPr>
              <a:lnSpc>
                <a:spcPct val="80000"/>
              </a:lnSpc>
            </a:pPr>
            <a:endParaRPr lang="en-US" sz="2200" dirty="0">
              <a:latin typeface="Tahoma" charset="0"/>
            </a:endParaRPr>
          </a:p>
          <a:p>
            <a:pPr>
              <a:lnSpc>
                <a:spcPct val="80000"/>
              </a:lnSpc>
            </a:pPr>
            <a:r>
              <a:rPr lang="en-NZ" sz="2200" dirty="0" smtClean="0">
                <a:latin typeface="Tahoma" charset="0"/>
              </a:rPr>
              <a:t>Reheat sauces </a:t>
            </a:r>
            <a:r>
              <a:rPr lang="en-US" sz="2400" dirty="0" smtClean="0"/>
              <a:t>75°C (once only)</a:t>
            </a:r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Sauces kept hot for service 65°C</a:t>
            </a:r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NZ" sz="2200" dirty="0" smtClean="0">
                <a:latin typeface="Tahoma" charset="0"/>
              </a:rPr>
              <a:t>Never store on high shelves</a:t>
            </a:r>
          </a:p>
          <a:p>
            <a:pPr>
              <a:lnSpc>
                <a:spcPct val="80000"/>
              </a:lnSpc>
            </a:pPr>
            <a:endParaRPr lang="en-NZ" sz="2200" dirty="0">
              <a:latin typeface="Tahoma" charset="0"/>
            </a:endParaRPr>
          </a:p>
          <a:p>
            <a:pPr>
              <a:lnSpc>
                <a:spcPct val="80000"/>
              </a:lnSpc>
            </a:pPr>
            <a:endParaRPr lang="en-NZ" sz="2200" dirty="0">
              <a:latin typeface="Tahoma" charset="0"/>
            </a:endParaRPr>
          </a:p>
        </p:txBody>
      </p:sp>
      <p:sp>
        <p:nvSpPr>
          <p:cNvPr id="18637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420888"/>
            <a:ext cx="4038600" cy="388843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200" dirty="0" smtClean="0">
                <a:latin typeface="Tahoma" charset="0"/>
              </a:rPr>
              <a:t>Butter sauces should not be reheated.</a:t>
            </a:r>
            <a:endParaRPr lang="en-US" sz="2200" dirty="0">
              <a:latin typeface="Tahoma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2200" dirty="0">
              <a:latin typeface="Tahoma" charset="0"/>
            </a:endParaRPr>
          </a:p>
          <a:p>
            <a:pPr>
              <a:lnSpc>
                <a:spcPct val="80000"/>
              </a:lnSpc>
            </a:pPr>
            <a:r>
              <a:rPr lang="en-US" sz="2200" dirty="0">
                <a:latin typeface="Tahoma" charset="0"/>
              </a:rPr>
              <a:t>Sauces should be covered with </a:t>
            </a:r>
            <a:r>
              <a:rPr lang="en-US" sz="2200" dirty="0" smtClean="0">
                <a:latin typeface="Tahoma" charset="0"/>
              </a:rPr>
              <a:t>wrap or a cartouche</a:t>
            </a:r>
          </a:p>
          <a:p>
            <a:pPr>
              <a:lnSpc>
                <a:spcPct val="80000"/>
              </a:lnSpc>
            </a:pPr>
            <a:endParaRPr lang="en-US" sz="2200" dirty="0" smtClean="0">
              <a:latin typeface="Tahoma" charset="0"/>
            </a:endParaRPr>
          </a:p>
          <a:p>
            <a:pPr>
              <a:lnSpc>
                <a:spcPct val="80000"/>
              </a:lnSpc>
            </a:pPr>
            <a:r>
              <a:rPr lang="en-US" sz="2400" dirty="0" smtClean="0"/>
              <a:t>Store in clean containers, covered and dated</a:t>
            </a:r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Best heated in batches as needed</a:t>
            </a:r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endParaRPr lang="en-US" sz="2200" dirty="0">
              <a:latin typeface="Tahoma" charset="0"/>
            </a:endParaRPr>
          </a:p>
          <a:p>
            <a:pPr>
              <a:lnSpc>
                <a:spcPct val="80000"/>
              </a:lnSpc>
            </a:pPr>
            <a:endParaRPr lang="en-NZ" sz="2200" dirty="0">
              <a:latin typeface="Tahom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86499" y="952370"/>
            <a:ext cx="1846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5576" y="1484784"/>
            <a:ext cx="801893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Sauce often contain ingredients which provide ideal food for bacteria.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0151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9600" y="4191000"/>
            <a:ext cx="7848600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What is meant by the term Correcting a Sauce?</a:t>
            </a:r>
            <a:endParaRPr lang="en-US" sz="2800" b="1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656183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halkduster"/>
                <a:cs typeface="Chalkduster"/>
              </a:rPr>
              <a:t>Question</a:t>
            </a:r>
            <a:endParaRPr lang="en-US" sz="4000" dirty="0">
              <a:latin typeface="Chalkduster"/>
              <a:cs typeface="Chalkduster"/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2057400" y="4876800"/>
            <a:ext cx="5029200" cy="762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Adjustment of consistency, seasoning, taste and temperature before service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1916832"/>
            <a:ext cx="1541512" cy="154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2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285729"/>
            <a:ext cx="7772400" cy="839016"/>
          </a:xfrm>
        </p:spPr>
        <p:txBody>
          <a:bodyPr>
            <a:noAutofit/>
          </a:bodyPr>
          <a:lstStyle/>
          <a:p>
            <a:pPr algn="ctr"/>
            <a:r>
              <a:rPr lang="en-NZ" b="0" dirty="0" smtClean="0">
                <a:solidFill>
                  <a:schemeClr val="tx1"/>
                </a:solidFill>
                <a:effectLst/>
                <a:latin typeface="Chalkduster"/>
                <a:cs typeface="Chalkduster"/>
              </a:rPr>
              <a:t>Sauces-Kinaki</a:t>
            </a:r>
            <a:endParaRPr lang="en-NZ" b="0" dirty="0">
              <a:solidFill>
                <a:schemeClr val="tx1"/>
              </a:solidFill>
              <a:effectLst/>
              <a:latin typeface="Chalkduster"/>
              <a:cs typeface="Chalkduster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5214950"/>
            <a:ext cx="7772400" cy="1199704"/>
          </a:xfrm>
        </p:spPr>
        <p:txBody>
          <a:bodyPr>
            <a:noAutofit/>
          </a:bodyPr>
          <a:lstStyle/>
          <a:p>
            <a:pPr algn="ctr"/>
            <a:r>
              <a:rPr lang="en-NZ" sz="2400" dirty="0" smtClean="0">
                <a:solidFill>
                  <a:srgbClr val="000000"/>
                </a:solidFill>
              </a:rPr>
              <a:t>Sauces are defined in taste and in texture generally a thickened liquid that is served with either sweet or savoury foods. </a:t>
            </a:r>
            <a:endParaRPr lang="en-NZ" sz="24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8860" y="2357430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dirty="0"/>
          </a:p>
        </p:txBody>
      </p:sp>
      <p:pic>
        <p:nvPicPr>
          <p:cNvPr id="13" name="Picture 12" descr="sauce superm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412776"/>
            <a:ext cx="4212616" cy="3448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4000" dirty="0" smtClean="0">
                <a:latin typeface="Chalkduster"/>
                <a:cs typeface="Chalkduster"/>
              </a:rPr>
              <a:t>History</a:t>
            </a:r>
            <a:endParaRPr lang="en-NZ" sz="4000" dirty="0">
              <a:latin typeface="Chalkduster"/>
              <a:cs typeface="Chalkduster"/>
            </a:endParaRP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556792"/>
            <a:ext cx="4038600" cy="4530725"/>
          </a:xfrm>
        </p:spPr>
        <p:txBody>
          <a:bodyPr/>
          <a:lstStyle/>
          <a:p>
            <a:r>
              <a:rPr lang="en-US" sz="2600">
                <a:latin typeface="Tahoma" charset="0"/>
              </a:rPr>
              <a:t>Many classical sauces are based upon French cookery. This is why many are known by their  French name such as espagnole, jus li</a:t>
            </a:r>
            <a:r>
              <a:rPr lang="en-US" sz="2600">
                <a:latin typeface="Tahoma" charset="0"/>
                <a:cs typeface="Tahoma" charset="0"/>
              </a:rPr>
              <a:t>é, demi –glace, bechamel</a:t>
            </a:r>
            <a:r>
              <a:rPr lang="en-US" sz="2600">
                <a:latin typeface="Tahoma" charset="0"/>
              </a:rPr>
              <a:t> and velout</a:t>
            </a:r>
            <a:r>
              <a:rPr lang="en-US" sz="2600">
                <a:latin typeface="Tahoma" charset="0"/>
                <a:cs typeface="Tahoma" charset="0"/>
              </a:rPr>
              <a:t>é</a:t>
            </a:r>
            <a:r>
              <a:rPr lang="en-US" sz="2600">
                <a:latin typeface="Tahoma" charset="0"/>
              </a:rPr>
              <a:t>.</a:t>
            </a:r>
            <a:endParaRPr lang="en-NZ" sz="2600">
              <a:latin typeface="Tahoma" charset="0"/>
            </a:endParaRPr>
          </a:p>
        </p:txBody>
      </p:sp>
      <p:pic>
        <p:nvPicPr>
          <p:cNvPr id="130055" name="Picture 7" descr="h1152-any-cheese-sauc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1898650"/>
            <a:ext cx="3673475" cy="386873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441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800200"/>
          </a:xfrm>
        </p:spPr>
        <p:txBody>
          <a:bodyPr>
            <a:noAutofit/>
          </a:bodyPr>
          <a:lstStyle/>
          <a:p>
            <a:r>
              <a:rPr lang="en-NZ" sz="3200" b="0" dirty="0" smtClean="0">
                <a:effectLst/>
                <a:latin typeface="Chalkduster"/>
                <a:cs typeface="Chalkduster"/>
              </a:rPr>
              <a:t>Discuss with the Chef next to you what a sauce brings to a meal?</a:t>
            </a:r>
            <a:endParaRPr lang="en-NZ" sz="3200" b="0" dirty="0">
              <a:effectLst/>
              <a:latin typeface="Chalkduster"/>
              <a:cs typeface="Chalkduster"/>
            </a:endParaRPr>
          </a:p>
        </p:txBody>
      </p:sp>
      <p:pic>
        <p:nvPicPr>
          <p:cNvPr id="3" name="Content Placeholder 2" descr="imag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622" r="-86622"/>
          <a:stretch>
            <a:fillRect/>
          </a:stretch>
        </p:blipFill>
        <p:spPr>
          <a:xfrm>
            <a:off x="467544" y="1916832"/>
            <a:ext cx="82296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3200" dirty="0" smtClean="0">
                <a:latin typeface="Chalkduster"/>
                <a:cs typeface="Chalkduster"/>
              </a:rPr>
              <a:t>Sauces provide a meal with!</a:t>
            </a:r>
            <a:br>
              <a:rPr lang="en-NZ" sz="3200" dirty="0" smtClean="0">
                <a:latin typeface="Chalkduster"/>
                <a:cs typeface="Chalkduster"/>
              </a:rPr>
            </a:br>
            <a:endParaRPr lang="en-NZ" sz="3200" b="0" dirty="0">
              <a:effectLst/>
              <a:latin typeface="Chalkduster"/>
              <a:cs typeface="Chalkduster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NZ" sz="2400" dirty="0" smtClean="0"/>
              <a:t>Colour</a:t>
            </a:r>
          </a:p>
          <a:p>
            <a:pPr>
              <a:buFontTx/>
              <a:buChar char="-"/>
            </a:pPr>
            <a:r>
              <a:rPr lang="en-NZ" sz="2400" dirty="0" smtClean="0"/>
              <a:t>Flavour </a:t>
            </a:r>
          </a:p>
          <a:p>
            <a:pPr>
              <a:buFontTx/>
              <a:buChar char="-"/>
            </a:pPr>
            <a:r>
              <a:rPr lang="en-NZ" sz="2400" dirty="0" smtClean="0"/>
              <a:t>Texture</a:t>
            </a:r>
          </a:p>
          <a:p>
            <a:pPr>
              <a:buFontTx/>
              <a:buChar char="-"/>
            </a:pPr>
            <a:r>
              <a:rPr lang="en-NZ" sz="2400" dirty="0" smtClean="0"/>
              <a:t>Moisture</a:t>
            </a:r>
          </a:p>
          <a:p>
            <a:pPr>
              <a:buFontTx/>
              <a:buChar char="-"/>
            </a:pPr>
            <a:r>
              <a:rPr lang="en-NZ" sz="2400" dirty="0" smtClean="0"/>
              <a:t>Coating</a:t>
            </a:r>
          </a:p>
          <a:p>
            <a:pPr>
              <a:buFontTx/>
              <a:buChar char="-"/>
            </a:pPr>
            <a:r>
              <a:rPr lang="en-NZ" sz="2400" dirty="0" smtClean="0"/>
              <a:t>Contrast</a:t>
            </a:r>
          </a:p>
          <a:p>
            <a:pPr>
              <a:buFontTx/>
              <a:buChar char="-"/>
            </a:pPr>
            <a:r>
              <a:rPr lang="en-NZ" sz="2400" dirty="0" smtClean="0"/>
              <a:t>Garnish</a:t>
            </a:r>
          </a:p>
          <a:p>
            <a:pPr>
              <a:buFontTx/>
              <a:buChar char="-"/>
            </a:pPr>
            <a:r>
              <a:rPr lang="en-NZ" sz="2400" dirty="0" smtClean="0"/>
              <a:t>Variety</a:t>
            </a:r>
          </a:p>
          <a:p>
            <a:pPr>
              <a:buFontTx/>
              <a:buChar char="-"/>
            </a:pPr>
            <a:r>
              <a:rPr lang="en-NZ" sz="2400" dirty="0" smtClean="0"/>
              <a:t>Nutrition</a:t>
            </a:r>
            <a:endParaRPr lang="en-NZ" sz="2400" dirty="0"/>
          </a:p>
        </p:txBody>
      </p:sp>
      <p:pic>
        <p:nvPicPr>
          <p:cNvPr id="5" name="Content Placeholder 16" descr="sauces-1.jpg"/>
          <p:cNvPicPr>
            <a:picLocks noChangeAspect="1"/>
          </p:cNvPicPr>
          <p:nvPr/>
        </p:nvPicPr>
        <p:blipFill>
          <a:blip r:embed="rId2"/>
          <a:srcRect t="-9124" b="-9124"/>
          <a:stretch>
            <a:fillRect/>
          </a:stretch>
        </p:blipFill>
        <p:spPr>
          <a:xfrm>
            <a:off x="3635896" y="980728"/>
            <a:ext cx="3794760" cy="540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28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lkduster"/>
                <a:cs typeface="Chalkduster"/>
              </a:rPr>
              <a:t>Foundation Sauces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502552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ffffff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140968"/>
            <a:ext cx="158417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46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halkduster"/>
                <a:cs typeface="Chalkduster"/>
              </a:rPr>
              <a:t>Espagnole sauce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NZ" sz="2200" dirty="0" smtClean="0"/>
              <a:t>Made from brown stock and brown roux</a:t>
            </a:r>
            <a:br>
              <a:rPr lang="en-NZ" sz="2200" dirty="0" smtClean="0"/>
            </a:br>
            <a:endParaRPr lang="en-US" sz="2200" dirty="0">
              <a:latin typeface="Chalkduster"/>
              <a:cs typeface="Chalkdus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8686800" cy="554461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 descr="F:\bechamel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7544" y="3501008"/>
            <a:ext cx="3429024" cy="257176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644007" y="1844824"/>
            <a:ext cx="4032449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000" b="1" dirty="0"/>
              <a:t>Demi-glace derivatives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NZ" dirty="0"/>
              <a:t>Bordelaise – shallots, red wine, strained, meat glaze, beef marrow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NZ" dirty="0"/>
              <a:t>Champignon – button mushrooms, white wine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NZ" dirty="0"/>
              <a:t>Chasseur – button mushrooms, shallots, tomato concasse, tarragon, parsley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NZ" dirty="0"/>
              <a:t>Diable – shallots, white wine, wine vinegar, strained, butter, cayenne pepper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NZ" dirty="0"/>
              <a:t>Madere – madeira</a:t>
            </a:r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79512" y="1844824"/>
            <a:ext cx="41764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ahoma" charset="0"/>
              </a:rPr>
              <a:t>Demi–glace is the most well known derivative of espagnole, made by mixing equal amounts of brown stock and espagnole together and reducing the mixture by 50% over gentle heat.</a:t>
            </a:r>
          </a:p>
        </p:txBody>
      </p:sp>
    </p:spTree>
    <p:extLst>
      <p:ext uri="{BB962C8B-B14F-4D97-AF65-F5344CB8AC3E}">
        <p14:creationId xmlns:p14="http://schemas.microsoft.com/office/powerpoint/2010/main" val="21904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  <a:latin typeface="Chalkduster"/>
                <a:cs typeface="Chalkduster"/>
              </a:rPr>
              <a:t>Béchamel</a:t>
            </a:r>
            <a:r>
              <a:rPr lang="en-NZ" sz="4000" dirty="0"/>
              <a:t/>
            </a:r>
            <a:br>
              <a:rPr lang="en-NZ" sz="4000" dirty="0"/>
            </a:br>
            <a:r>
              <a:rPr lang="en-NZ" sz="2000" dirty="0" smtClean="0"/>
              <a:t>basic white sauce</a:t>
            </a:r>
            <a:endParaRPr lang="en-NZ" sz="2000" b="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6623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NZ" sz="2400" b="1" dirty="0" smtClean="0"/>
          </a:p>
          <a:p>
            <a:pPr marL="0" indent="0" algn="ctr">
              <a:buNone/>
            </a:pPr>
            <a:r>
              <a:rPr lang="en-NZ" sz="2400" b="1" dirty="0" smtClean="0"/>
              <a:t>Derivatives</a:t>
            </a:r>
          </a:p>
          <a:p>
            <a:pPr marL="0" indent="0">
              <a:buNone/>
            </a:pPr>
            <a:endParaRPr lang="en-NZ" sz="2400" u="sng" dirty="0" smtClean="0"/>
          </a:p>
          <a:p>
            <a:pPr>
              <a:lnSpc>
                <a:spcPct val="150000"/>
              </a:lnSpc>
              <a:buFont typeface="Wingdings" charset="2"/>
              <a:buChar char="Ø"/>
            </a:pPr>
            <a:r>
              <a:rPr lang="en-NZ" sz="2000" dirty="0" err="1" smtClean="0"/>
              <a:t>Mornay</a:t>
            </a:r>
            <a:r>
              <a:rPr lang="en-NZ" sz="2000" dirty="0" smtClean="0"/>
              <a:t> – cheese </a:t>
            </a:r>
          </a:p>
          <a:p>
            <a:pPr>
              <a:lnSpc>
                <a:spcPct val="150000"/>
              </a:lnSpc>
              <a:buFont typeface="Wingdings" charset="2"/>
              <a:buChar char="Ø"/>
            </a:pPr>
            <a:r>
              <a:rPr lang="en-NZ" sz="2000" dirty="0" smtClean="0"/>
              <a:t>Moutarde – mustard</a:t>
            </a:r>
          </a:p>
          <a:p>
            <a:pPr>
              <a:lnSpc>
                <a:spcPct val="150000"/>
              </a:lnSpc>
              <a:buFont typeface="Wingdings" charset="2"/>
              <a:buChar char="Ø"/>
            </a:pPr>
            <a:r>
              <a:rPr lang="en-NZ" sz="2000" dirty="0" smtClean="0"/>
              <a:t>Soubise - onion</a:t>
            </a:r>
          </a:p>
          <a:p>
            <a:pPr>
              <a:lnSpc>
                <a:spcPct val="150000"/>
              </a:lnSpc>
              <a:buFont typeface="Wingdings" charset="2"/>
              <a:buChar char="Ø"/>
            </a:pPr>
            <a:r>
              <a:rPr lang="en-NZ" sz="2000" dirty="0" smtClean="0"/>
              <a:t>Ecossaise-egg</a:t>
            </a:r>
          </a:p>
          <a:p>
            <a:pPr>
              <a:lnSpc>
                <a:spcPct val="150000"/>
              </a:lnSpc>
              <a:buFont typeface="Wingdings" charset="2"/>
              <a:buChar char="Ø"/>
            </a:pPr>
            <a:r>
              <a:rPr lang="en-NZ" sz="2000" dirty="0" smtClean="0"/>
              <a:t>Persil - parsley</a:t>
            </a:r>
          </a:p>
        </p:txBody>
      </p:sp>
      <p:pic>
        <p:nvPicPr>
          <p:cNvPr id="2050" name="Picture 2" descr="F:\becham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420888"/>
            <a:ext cx="3467100" cy="2928958"/>
          </a:xfrm>
          <a:prstGeom prst="rect">
            <a:avLst/>
          </a:prstGeom>
          <a:noFill/>
        </p:spPr>
      </p:pic>
      <p:sp>
        <p:nvSpPr>
          <p:cNvPr id="9" name="Oval 4"/>
          <p:cNvSpPr/>
          <p:nvPr/>
        </p:nvSpPr>
        <p:spPr>
          <a:xfrm>
            <a:off x="4088961" y="2945961"/>
            <a:ext cx="966078" cy="96607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b="1" kern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CEBAB6F429394AA7E3A869A025BE49" ma:contentTypeVersion="36" ma:contentTypeDescription="Create a new document." ma:contentTypeScope="" ma:versionID="31e1dd621f51f723e18d8a989954d78e">
  <xsd:schema xmlns:xsd="http://www.w3.org/2001/XMLSchema" xmlns:xs="http://www.w3.org/2001/XMLSchema" xmlns:p="http://schemas.microsoft.com/office/2006/metadata/properties" xmlns:ns3="294a628e-2b13-4d25-849d-1615186c467a" xmlns:ns4="328ec57f-3e1e-47f5-9879-12c6ebe48bf8" targetNamespace="http://schemas.microsoft.com/office/2006/metadata/properties" ma:root="true" ma:fieldsID="8fc756db87940ce444d53fe8402c7b76" ns3:_="" ns4:_="">
    <xsd:import namespace="294a628e-2b13-4d25-849d-1615186c467a"/>
    <xsd:import namespace="328ec57f-3e1e-47f5-9879-12c6ebe48bf8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4:LastSharedByUser" minOccurs="0"/>
                <xsd:element ref="ns4:LastSharedByTime" minOccurs="0"/>
                <xsd:element ref="ns3:Templates" minOccurs="0"/>
                <xsd:element ref="ns3:Self_Registration_Enabled0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TeamsChannelId" minOccurs="0"/>
                <xsd:element ref="ns3:Math_Settings" minOccurs="0"/>
                <xsd:element ref="ns3:IsNotebookLocked" minOccurs="0"/>
                <xsd:element ref="ns3:MediaServiceGenerationTime" minOccurs="0"/>
                <xsd:element ref="ns3:MediaServiceEventHashCode" minOccurs="0"/>
                <xsd:element ref="ns3:Distribution_Groups" minOccurs="0"/>
                <xsd:element ref="ns3:LMS_Mapping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4a628e-2b13-4d25-849d-1615186c467a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CultureName" ma:index="12" nillable="true" ma:displayName="Culture Name" ma:internalName="CultureName">
      <xsd:simpleType>
        <xsd:restriction base="dms:Text"/>
      </xsd:simpleType>
    </xsd:element>
    <xsd:element name="AppVersion" ma:index="13" nillable="true" ma:displayName="App Version" ma:internalName="AppVersion">
      <xsd:simpleType>
        <xsd:restriction base="dms:Text"/>
      </xsd:simpleType>
    </xsd:element>
    <xsd:element name="Teachers" ma:index="14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5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6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7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8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19" nillable="true" ma:displayName="Self_Registration_Enabled" ma:internalName="Self_Registration_Enabled">
      <xsd:simpleType>
        <xsd:restriction base="dms:Boolean"/>
      </xsd:simpleType>
    </xsd:element>
    <xsd:element name="Has_Teacher_Only_SectionGroup" ma:index="20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1" nillable="true" ma:displayName="Is Collaboration Space Locked" ma:internalName="Is_Collaboration_Space_Locked">
      <xsd:simpleType>
        <xsd:restriction base="dms:Boolean"/>
      </xsd:simpleType>
    </xsd:element>
    <xsd:element name="Templates" ma:index="27" nillable="true" ma:displayName="Templates" ma:internalName="Templates">
      <xsd:simpleType>
        <xsd:restriction base="dms:Note">
          <xsd:maxLength value="255"/>
        </xsd:restriction>
      </xsd:simpleType>
    </xsd:element>
    <xsd:element name="Self_Registration_Enabled0" ma:index="28" nillable="true" ma:displayName="Self Registration Enabled" ma:internalName="Self_Registration_Enabled0">
      <xsd:simpleType>
        <xsd:restriction base="dms:Boolean"/>
      </xsd:simpleType>
    </xsd:element>
    <xsd:element name="MediaServiceMetadata" ma:index="2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3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3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3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4" nillable="true" ma:displayName="MediaServiceLocation" ma:internalName="MediaServiceLocation" ma:readOnly="true">
      <xsd:simpleType>
        <xsd:restriction base="dms:Text"/>
      </xsd:simpleType>
    </xsd:element>
    <xsd:element name="TeamsChannelId" ma:index="35" nillable="true" ma:displayName="Teams Channel Id" ma:internalName="TeamsChannelId">
      <xsd:simpleType>
        <xsd:restriction base="dms:Text"/>
      </xsd:simpleType>
    </xsd:element>
    <xsd:element name="Math_Settings" ma:index="36" nillable="true" ma:displayName="Math Settings" ma:internalName="Math_Settings">
      <xsd:simpleType>
        <xsd:restriction base="dms:Text"/>
      </xsd:simpleType>
    </xsd:element>
    <xsd:element name="IsNotebookLocked" ma:index="37" nillable="true" ma:displayName="Is Notebook Locked" ma:internalName="IsNotebookLocked">
      <xsd:simpleType>
        <xsd:restriction base="dms:Boolean"/>
      </xsd:simpleType>
    </xsd:element>
    <xsd:element name="MediaServiceGenerationTime" ma:index="3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9" nillable="true" ma:displayName="MediaServiceEventHashCode" ma:hidden="true" ma:internalName="MediaServiceEventHashCode" ma:readOnly="true">
      <xsd:simpleType>
        <xsd:restriction base="dms:Text"/>
      </xsd:simpleType>
    </xsd:element>
    <xsd:element name="Distribution_Groups" ma:index="4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41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ServiceAutoKeyPoints" ma:index="4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8ec57f-3e1e-47f5-9879-12c6ebe48bf8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4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25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26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Type xmlns="294a628e-2b13-4d25-849d-1615186c467a" xsi:nil="true"/>
    <Owner xmlns="294a628e-2b13-4d25-849d-1615186c467a">
      <UserInfo>
        <DisplayName/>
        <AccountId xsi:nil="true"/>
        <AccountType/>
      </UserInfo>
    </Owner>
    <Students xmlns="294a628e-2b13-4d25-849d-1615186c467a">
      <UserInfo>
        <DisplayName/>
        <AccountId xsi:nil="true"/>
        <AccountType/>
      </UserInfo>
    </Students>
    <Student_Groups xmlns="294a628e-2b13-4d25-849d-1615186c467a">
      <UserInfo>
        <DisplayName/>
        <AccountId xsi:nil="true"/>
        <AccountType/>
      </UserInfo>
    </Student_Groups>
    <TeamsChannelId xmlns="294a628e-2b13-4d25-849d-1615186c467a" xsi:nil="true"/>
    <NotebookType xmlns="294a628e-2b13-4d25-849d-1615186c467a" xsi:nil="true"/>
    <Distribution_Groups xmlns="294a628e-2b13-4d25-849d-1615186c467a" xsi:nil="true"/>
    <Is_Collaboration_Space_Locked xmlns="294a628e-2b13-4d25-849d-1615186c467a" xsi:nil="true"/>
    <IsNotebookLocked xmlns="294a628e-2b13-4d25-849d-1615186c467a" xsi:nil="true"/>
    <Self_Registration_Enabled xmlns="294a628e-2b13-4d25-849d-1615186c467a" xsi:nil="true"/>
    <Has_Teacher_Only_SectionGroup xmlns="294a628e-2b13-4d25-849d-1615186c467a" xsi:nil="true"/>
    <Math_Settings xmlns="294a628e-2b13-4d25-849d-1615186c467a" xsi:nil="true"/>
    <DefaultSectionNames xmlns="294a628e-2b13-4d25-849d-1615186c467a" xsi:nil="true"/>
    <Invited_Teachers xmlns="294a628e-2b13-4d25-849d-1615186c467a" xsi:nil="true"/>
    <Invited_Students xmlns="294a628e-2b13-4d25-849d-1615186c467a" xsi:nil="true"/>
    <Teachers xmlns="294a628e-2b13-4d25-849d-1615186c467a">
      <UserInfo>
        <DisplayName/>
        <AccountId xsi:nil="true"/>
        <AccountType/>
      </UserInfo>
    </Teachers>
    <Templates xmlns="294a628e-2b13-4d25-849d-1615186c467a" xsi:nil="true"/>
    <Self_Registration_Enabled0 xmlns="294a628e-2b13-4d25-849d-1615186c467a" xsi:nil="true"/>
    <AppVersion xmlns="294a628e-2b13-4d25-849d-1615186c467a" xsi:nil="true"/>
    <CultureName xmlns="294a628e-2b13-4d25-849d-1615186c467a" xsi:nil="true"/>
    <LMS_Mappings xmlns="294a628e-2b13-4d25-849d-1615186c467a" xsi:nil="true"/>
  </documentManagement>
</p:properties>
</file>

<file path=customXml/itemProps1.xml><?xml version="1.0" encoding="utf-8"?>
<ds:datastoreItem xmlns:ds="http://schemas.openxmlformats.org/officeDocument/2006/customXml" ds:itemID="{93215FF5-D8F5-49CF-A492-8F4CF9707C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4a628e-2b13-4d25-849d-1615186c467a"/>
    <ds:schemaRef ds:uri="328ec57f-3e1e-47f5-9879-12c6ebe48b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31647FE-2109-498A-94C9-C368310B80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81123B-4F1E-49C5-8588-1F6F1C009DF9}">
  <ds:schemaRefs>
    <ds:schemaRef ds:uri="328ec57f-3e1e-47f5-9879-12c6ebe48bf8"/>
    <ds:schemaRef ds:uri="http://purl.org/dc/elements/1.1/"/>
    <ds:schemaRef ds:uri="294a628e-2b13-4d25-849d-1615186c467a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6089</TotalTime>
  <Words>715</Words>
  <Application>Microsoft Office PowerPoint</Application>
  <PresentationFormat>On-screen Show (4:3)</PresentationFormat>
  <Paragraphs>152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Chalkduster</vt:lpstr>
      <vt:lpstr>Tahoma</vt:lpstr>
      <vt:lpstr>Wingdings</vt:lpstr>
      <vt:lpstr>Office Theme</vt:lpstr>
      <vt:lpstr>Workshop outline</vt:lpstr>
      <vt:lpstr>Required Knowledge</vt:lpstr>
      <vt:lpstr>Sauces-Kinaki</vt:lpstr>
      <vt:lpstr>History</vt:lpstr>
      <vt:lpstr>Discuss with the Chef next to you what a sauce brings to a meal?</vt:lpstr>
      <vt:lpstr>Sauces provide a meal with! </vt:lpstr>
      <vt:lpstr>Foundation Sauces</vt:lpstr>
      <vt:lpstr>Espagnole sauce Made from brown stock and brown roux </vt:lpstr>
      <vt:lpstr>Béchamel basic white sauce</vt:lpstr>
      <vt:lpstr>Velouté </vt:lpstr>
      <vt:lpstr> Tomato tomatoes, vegetables, oil and gastrique </vt:lpstr>
      <vt:lpstr> Hollandaise emulsion sauce </vt:lpstr>
      <vt:lpstr>Common thickening agents</vt:lpstr>
      <vt:lpstr>Roux</vt:lpstr>
      <vt:lpstr>Cornstarch</vt:lpstr>
      <vt:lpstr>Arrowroot</vt:lpstr>
      <vt:lpstr>Beurre Manié</vt:lpstr>
      <vt:lpstr>Liaison</vt:lpstr>
      <vt:lpstr>Blood</vt:lpstr>
      <vt:lpstr>Cold Emulsion sauces In the culinary arts, an emulsion is a mixture of two liquids that would ordinarily not mix together, like oil and vinegar. </vt:lpstr>
      <vt:lpstr> Faults! Discuss and present how these faults occur?</vt:lpstr>
      <vt:lpstr>Quantity Guide</vt:lpstr>
      <vt:lpstr>Food Safety &amp; Storage </vt:lpstr>
      <vt:lpstr>Question</vt:lpstr>
    </vt:vector>
  </TitlesOfParts>
  <Company>Manukau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461.312 Commercial Cookery Practices</dc:title>
  <dc:creator>clucas</dc:creator>
  <cp:lastModifiedBy>Chris Fortune</cp:lastModifiedBy>
  <cp:revision>105</cp:revision>
  <dcterms:created xsi:type="dcterms:W3CDTF">2008-07-25T03:33:59Z</dcterms:created>
  <dcterms:modified xsi:type="dcterms:W3CDTF">2020-05-03T05:16:54Z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0x010100E6CEBAB6F429394AA7E3A869A025BE49</vt:lpwstr>
  </property>
</Properties>
</file>