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4"/>
  </p:sldMasterIdLst>
  <p:notesMasterIdLst>
    <p:notesMasterId r:id="rId16"/>
  </p:notesMasterIdLst>
  <p:sldIdLst>
    <p:sldId id="256" r:id="rId5"/>
    <p:sldId id="258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20" autoAdjust="0"/>
  </p:normalViewPr>
  <p:slideViewPr>
    <p:cSldViewPr snapToObjects="1">
      <p:cViewPr varScale="1">
        <p:scale>
          <a:sx n="69" d="100"/>
          <a:sy n="69" d="100"/>
        </p:scale>
        <p:origin x="185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4DD62-DCA3-5B48-A8BE-6C82ADC2C8E3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42398-E276-994D-8350-CB63BA7F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Roux- either white, blond or brown</a:t>
            </a:r>
          </a:p>
          <a:p>
            <a:r>
              <a:rPr lang="en-US" dirty="0" smtClean="0"/>
              <a:t>Starch- such as arrowroot or corn flour diluted with liquid</a:t>
            </a:r>
          </a:p>
          <a:p>
            <a:r>
              <a:rPr lang="en-US" dirty="0" smtClean="0"/>
              <a:t>Yolks- liaison</a:t>
            </a:r>
            <a:r>
              <a:rPr lang="en-US" baseline="0" dirty="0" smtClean="0"/>
              <a:t> with cream / emulsifying</a:t>
            </a:r>
          </a:p>
          <a:p>
            <a:r>
              <a:rPr lang="en-US" baseline="0" dirty="0" smtClean="0"/>
              <a:t>Cream- by reducing</a:t>
            </a:r>
          </a:p>
          <a:p>
            <a:r>
              <a:rPr lang="en-US" baseline="0" dirty="0" smtClean="0"/>
              <a:t>Beurre Manie- butter and flour mixed together (two parts butter to one part flour)</a:t>
            </a:r>
          </a:p>
          <a:p>
            <a:r>
              <a:rPr lang="en-US" baseline="0" dirty="0" smtClean="0"/>
              <a:t>Butter- whisked in to reduced cooking liquid</a:t>
            </a:r>
          </a:p>
          <a:p>
            <a:r>
              <a:rPr lang="en-US" baseline="0" dirty="0" smtClean="0"/>
              <a:t>Pureeing the ingredients</a:t>
            </a:r>
          </a:p>
          <a:p>
            <a:r>
              <a:rPr lang="en-US" baseline="0" dirty="0" smtClean="0"/>
              <a:t>Reduction- evaporating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42398-E276-994D-8350-CB63BA7FE5D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42398-E276-994D-8350-CB63BA7FE5D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9948" y="609600"/>
            <a:ext cx="5404104" cy="3282696"/>
          </a:xfrm>
          <a:prstGeom prst="roundRect">
            <a:avLst>
              <a:gd name="adj" fmla="val 10522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none"/>
        </p:style>
        <p:txBody>
          <a:bodyPr vert="horz" lIns="91440" tIns="182880" rIns="91440" bIns="18288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342900" indent="-342900" algn="ctr" defTabSz="914400" rtl="0" eaLnBrk="1" latinLnBrk="0" hangingPunct="1">
              <a:lnSpc>
                <a:spcPts val="5200"/>
              </a:lnSpc>
              <a:spcBef>
                <a:spcPts val="2000"/>
              </a:spcBef>
              <a:buSzPct val="80000"/>
              <a:buFont typeface="Wingdings" pitchFamily="2" charset="2"/>
              <a:buNone/>
              <a:defRPr sz="5400" b="1" kern="1200" baseline="0">
                <a:gradFill>
                  <a:gsLst>
                    <a:gs pos="5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91000"/>
            <a:ext cx="5029200" cy="1447800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807293" cy="968189"/>
          </a:xfr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b">
            <a:noAutofit/>
            <a:sp3d extrusionH="12700">
              <a:extrusionClr>
                <a:schemeClr val="bg1"/>
              </a:extrusionClr>
            </a:sp3d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baseline="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807293" cy="3585882"/>
          </a:xfr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>
            <a:lvl1pPr marL="0" indent="0">
              <a:lnSpc>
                <a:spcPct val="110000"/>
              </a:lnSpc>
              <a:buNone/>
              <a:defRPr sz="20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SzPct val="80000"/>
              <a:buFont typeface="Wingdings" pitchFamily="2" charset="2"/>
              <a:buNone/>
            </a:pPr>
            <a:r>
              <a:rPr lang="mi-NZ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00600" y="671514"/>
            <a:ext cx="3810000" cy="4599734"/>
          </a:xfrm>
          <a:prstGeom prst="roundRect">
            <a:avLst>
              <a:gd name="adj" fmla="val 439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lIns="91440" tIns="45720" rIns="91440" bIns="45720" rtlCol="0">
            <a:noAutofit/>
            <a:scene3d>
              <a:camera prst="orthographicFront"/>
              <a:lightRig rig="chilly" dir="t"/>
            </a:scene3d>
            <a:sp3d extrusionH="6350">
              <a:bevelT w="19050" h="12700" prst="softRound"/>
              <a:extrusionClr>
                <a:schemeClr val="bg1"/>
              </a:extrusionClr>
            </a:sp3d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SzPct val="80000"/>
              <a:buFont typeface="Wingdings" pitchFamily="2" charset="2"/>
              <a:buNone/>
              <a:defRPr sz="2400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innerShdw blurRad="63500" dist="25400" dir="10800000">
                    <a:schemeClr val="bg1">
                      <a:alpha val="50000"/>
                    </a:schemeClr>
                  </a:inn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mi-NZ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30306"/>
            <a:ext cx="5484813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47839"/>
            <a:ext cx="7823200" cy="4316411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2082" y="389966"/>
            <a:ext cx="1524000" cy="5736198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399" y="644525"/>
            <a:ext cx="6399213" cy="5419726"/>
          </a:xfrm>
        </p:spPr>
        <p:txBody>
          <a:bodyPr vert="eaVert"/>
          <a:lstStyle>
            <a:lvl1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1pPr>
            <a:lvl2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2pPr>
            <a:lvl3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3pPr>
            <a:lvl4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4pPr>
            <a:lvl5pPr>
              <a:defRPr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21594000" scaled="0"/>
                </a:gradFill>
                <a:effectLst/>
              </a:defRPr>
            </a:lvl5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1881187" y="631824"/>
            <a:ext cx="5407025" cy="3281363"/>
          </a:xfrm>
          <a:prstGeom prst="roundRect">
            <a:avLst>
              <a:gd name="adj" fmla="val 8881"/>
            </a:avLst>
          </a:prstGeom>
          <a:noFill/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>
            <a:lvl1pPr>
              <a:buNone/>
              <a:defRPr/>
            </a:lvl1pPr>
          </a:lstStyle>
          <a:p>
            <a:r>
              <a:rPr lang="mi-NZ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1219200"/>
          </a:xfrm>
        </p:spPr>
        <p:txBody>
          <a:bodyPr anchor="b" anchorCtr="0">
            <a:noAutofit/>
          </a:bodyPr>
          <a:lstStyle>
            <a:lvl1pPr>
              <a:lnSpc>
                <a:spcPts val="5200"/>
              </a:lnSpc>
              <a:defRPr sz="48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" y="5715000"/>
            <a:ext cx="7827264" cy="50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132"/>
            <a:ext cx="2133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12541"/>
            <a:ext cx="2895600" cy="300318"/>
          </a:xfrm>
        </p:spPr>
        <p:txBody>
          <a:bodyPr/>
          <a:lstStyle>
            <a:lvl1pPr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2541"/>
            <a:ext cx="2133600" cy="300318"/>
          </a:xfrm>
        </p:spPr>
        <p:txBody>
          <a:bodyPr/>
          <a:lstStyle>
            <a:lvl1pPr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2424953"/>
            <a:ext cx="7823200" cy="1474788"/>
          </a:xfrm>
        </p:spPr>
        <p:txBody>
          <a:bodyPr anchor="b" anchorCtr="0"/>
          <a:lstStyle>
            <a:lvl1pPr algn="ctr">
              <a:defRPr sz="4800" b="1" cap="none" baseline="0">
                <a:effectLst/>
              </a:defRPr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3100" y="3913188"/>
            <a:ext cx="7823200" cy="5546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80000"/>
              <a:buFont typeface="Wingdings" pitchFamily="2" charset="2"/>
              <a:buNone/>
              <a:defRPr sz="2000" b="1" kern="1200">
                <a:gradFill>
                  <a:gsLst>
                    <a:gs pos="5000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47838"/>
            <a:ext cx="3563470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47838"/>
            <a:ext cx="3565526" cy="4316786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8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8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71" y="1515035"/>
            <a:ext cx="3566160" cy="639762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71" y="2271713"/>
            <a:ext cx="3566160" cy="379291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670" y="793376"/>
            <a:ext cx="3794760" cy="968189"/>
          </a:xfrm>
        </p:spPr>
        <p:txBody>
          <a:bodyPr anchor="b"/>
          <a:lstStyle>
            <a:lvl1pPr algn="l">
              <a:lnSpc>
                <a:spcPts val="4000"/>
              </a:lnSpc>
              <a:defRPr sz="3600" b="1"/>
            </a:lvl1pPr>
          </a:lstStyle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58906"/>
            <a:ext cx="3794760" cy="5405719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effectLst/>
              </a:defRPr>
            </a:lvl1pPr>
            <a:lvl2pPr>
              <a:spcBef>
                <a:spcPts val="2000"/>
              </a:spcBef>
              <a:defRPr sz="2000">
                <a:effectLst/>
              </a:defRPr>
            </a:lvl2pPr>
            <a:lvl3pPr>
              <a:spcBef>
                <a:spcPts val="2000"/>
              </a:spcBef>
              <a:defRPr sz="1800">
                <a:effectLst/>
              </a:defRPr>
            </a:lvl3pPr>
            <a:lvl4pPr>
              <a:spcBef>
                <a:spcPts val="2000"/>
              </a:spcBef>
              <a:defRPr sz="1800">
                <a:effectLst/>
              </a:defRPr>
            </a:lvl4pPr>
            <a:lvl5pPr>
              <a:spcBef>
                <a:spcPts val="2000"/>
              </a:spcBef>
              <a:defRPr sz="18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1670" y="1748118"/>
            <a:ext cx="3794760" cy="38144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mi-N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228601"/>
            <a:ext cx="7313613" cy="1264024"/>
          </a:xfrm>
          <a:prstGeom prst="rect">
            <a:avLst/>
          </a:prstGeom>
          <a:scene3d>
            <a:camera prst="orthographicFront"/>
            <a:lightRig rig="chilly" dir="t"/>
          </a:scene3d>
          <a:sp3d extrusionH="12700">
            <a:extrusionClr>
              <a:schemeClr val="bg1"/>
            </a:extrusionClr>
          </a:sp3d>
        </p:spPr>
        <p:txBody>
          <a:bodyPr vert="horz" lIns="91440" tIns="45720" rIns="91440" bIns="45720" rtlCol="0" anchor="ctr">
            <a:noAutofit/>
            <a:sp3d extrusionH="12700">
              <a:extrusionClr>
                <a:schemeClr val="bg1"/>
              </a:extrusionClr>
            </a:sp3d>
          </a:bodyPr>
          <a:lstStyle/>
          <a:p>
            <a:r>
              <a:rPr lang="mi-N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7838"/>
            <a:ext cx="7313613" cy="430333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  <a:scene3d>
              <a:camera prst="orthographicFront"/>
              <a:lightRig rig="chilly" dir="t"/>
            </a:scene3d>
            <a:sp3d extrusionH="6350">
              <a:extrusionClr>
                <a:schemeClr val="bg1"/>
              </a:extrusionClr>
            </a:sp3d>
          </a:bodyPr>
          <a:lstStyle/>
          <a:p>
            <a:pPr lvl="0"/>
            <a:r>
              <a:rPr lang="mi-NZ" smtClean="0"/>
              <a:t>Click to edit Master text styles</a:t>
            </a:r>
          </a:p>
          <a:p>
            <a:pPr lvl="1"/>
            <a:r>
              <a:rPr lang="mi-NZ" smtClean="0"/>
              <a:t>Second level</a:t>
            </a:r>
          </a:p>
          <a:p>
            <a:pPr lvl="2"/>
            <a:r>
              <a:rPr lang="mi-NZ" smtClean="0"/>
              <a:t>Third level</a:t>
            </a:r>
          </a:p>
          <a:p>
            <a:pPr lvl="3"/>
            <a:r>
              <a:rPr lang="mi-NZ" smtClean="0"/>
              <a:t>Fourth level</a:t>
            </a:r>
          </a:p>
          <a:p>
            <a:pPr lvl="4"/>
            <a:r>
              <a:rPr lang="mi-NZ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D72055-186A-1644-93FC-A55A3E226158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25988"/>
            <a:ext cx="2895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25988"/>
            <a:ext cx="2133600" cy="2779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152BD6C-21BE-DC41-9D06-68D6BFE343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  <p:sldLayoutId id="2147484055" r:id="rId12"/>
  </p:sldLayoutIdLst>
  <p:txStyles>
    <p:titleStyle>
      <a:lvl1pPr algn="ctr" defTabSz="914400" rtl="0" eaLnBrk="1" latinLnBrk="0" hangingPunct="1">
        <a:lnSpc>
          <a:spcPts val="5600"/>
        </a:lnSpc>
        <a:spcBef>
          <a:spcPct val="0"/>
        </a:spcBef>
        <a:buNone/>
        <a:defRPr sz="5400" b="1" kern="1200" baseline="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SzPct val="80000"/>
        <a:buFont typeface="Wingdings" pitchFamily="2" charset="2"/>
        <a:buChar char="l"/>
        <a:defRPr sz="24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2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20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l"/>
        <a:defRPr sz="1800" kern="1200">
          <a:gradFill>
            <a:gsLst>
              <a:gs pos="50000">
                <a:schemeClr val="tx1">
                  <a:lumMod val="65000"/>
                  <a:lumOff val="3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0"/>
          </a:gra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368" y="4495800"/>
            <a:ext cx="7827264" cy="914400"/>
          </a:xfrm>
        </p:spPr>
        <p:txBody>
          <a:bodyPr/>
          <a:lstStyle/>
          <a:p>
            <a:r>
              <a:rPr lang="en-US" sz="6000" dirty="0" smtClean="0">
                <a:effectLst>
                  <a:reflection stA="50000" endPos="75000" dist="12700" dir="5400000" sy="-100000" algn="bl" rotWithShape="0"/>
                </a:effectLst>
                <a:latin typeface="Gill Sans Ultra Bold"/>
                <a:cs typeface="Gill Sans Ultra Bold"/>
              </a:rPr>
              <a:t>Sauces</a:t>
            </a:r>
            <a:endParaRPr lang="en-US" sz="6000" dirty="0">
              <a:effectLst>
                <a:reflection stA="50000" endPos="75000" dist="12700" dir="5400000" sy="-100000" algn="bl" rotWithShape="0"/>
              </a:effectLst>
              <a:latin typeface="Gill Sans Ultra Bold"/>
              <a:cs typeface="Gill Sans Ultra Bold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Picture Placeholder 13" descr="cranberry-sauce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32390" r="-3239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263650"/>
          </a:xfrm>
        </p:spPr>
        <p:txBody>
          <a:bodyPr/>
          <a:lstStyle/>
          <a:p>
            <a:pPr algn="ctr"/>
            <a:r>
              <a:rPr lang="en-US" dirty="0" smtClean="0"/>
              <a:t>Roux Based Sauces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1670" y="1492250"/>
            <a:ext cx="80036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Bechamel</a:t>
            </a:r>
            <a:r>
              <a:rPr lang="en-US" dirty="0" smtClean="0"/>
              <a:t>, </a:t>
            </a:r>
            <a:r>
              <a:rPr lang="en-US" dirty="0" err="1" smtClean="0"/>
              <a:t>Veloute</a:t>
            </a:r>
            <a:r>
              <a:rPr lang="en-US" dirty="0" smtClean="0"/>
              <a:t> and </a:t>
            </a:r>
            <a:r>
              <a:rPr lang="en-US" dirty="0" err="1" smtClean="0"/>
              <a:t>Espagnole</a:t>
            </a:r>
            <a:r>
              <a:rPr lang="en-US" dirty="0" smtClean="0"/>
              <a:t> often referred to as ‘mother’ sauces due to the many other sauces derived from them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1670" y="2590800"/>
          <a:ext cx="8003691" cy="3332607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978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5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Sauce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Bechamel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Veloute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 smtClean="0"/>
                        <a:t>Espagnole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Roux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Blonde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Brown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96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Liquid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Milk infused with onion </a:t>
                      </a:r>
                      <a:r>
                        <a:rPr lang="en-US" dirty="0" err="1" smtClean="0"/>
                        <a:t>cloute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White stock (Fond </a:t>
                      </a:r>
                      <a:r>
                        <a:rPr lang="en-US" dirty="0" err="1" smtClean="0"/>
                        <a:t>Blac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Fummet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Brown beef stock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homework1.gif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6025" r="-6025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Find six derivative sauces for each of the three mother sauces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hollandaise-sauce-21-977x1024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36353" r="-36353"/>
          <a:stretch>
            <a:fillRect/>
          </a:stretch>
        </p:blipFill>
        <p:spPr/>
      </p:pic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58368" y="4191000"/>
            <a:ext cx="7827264" cy="914400"/>
          </a:xfrm>
        </p:spPr>
        <p:txBody>
          <a:bodyPr/>
          <a:lstStyle/>
          <a:p>
            <a:r>
              <a:rPr lang="en-US" dirty="0" smtClean="0"/>
              <a:t>What is a Sauce?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658368" y="5105400"/>
            <a:ext cx="7827264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In most cases a sauce is a thick liquid served with food, usually savory dishes, to add moistness and flavor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Sauces play an important part in all areas of cookery</a:t>
            </a:r>
          </a:p>
          <a:p>
            <a:endParaRPr lang="en-US" dirty="0" smtClean="0"/>
          </a:p>
          <a:p>
            <a:r>
              <a:rPr lang="en-US" dirty="0" smtClean="0"/>
              <a:t>Enhances a dish</a:t>
            </a:r>
          </a:p>
          <a:p>
            <a:endParaRPr lang="en-US" dirty="0" smtClean="0"/>
          </a:p>
          <a:p>
            <a:r>
              <a:rPr lang="en-US" dirty="0" smtClean="0"/>
              <a:t>Provides contrasts of colour, flavour and texture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00200"/>
            <a:ext cx="1697037" cy="31198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591670" y="152401"/>
            <a:ext cx="8399930" cy="506506"/>
          </a:xfrm>
        </p:spPr>
        <p:txBody>
          <a:bodyPr/>
          <a:lstStyle/>
          <a:p>
            <a:r>
              <a:rPr lang="en-US" sz="2000" i="1" u="sng" dirty="0" smtClean="0">
                <a:solidFill>
                  <a:srgbClr val="0000FF"/>
                </a:solidFill>
              </a:rPr>
              <a:t>A sauce can be a liquid thickened by one or a combination of the following</a:t>
            </a:r>
            <a:endParaRPr lang="en-US" sz="2000" i="1" u="sng" dirty="0">
              <a:solidFill>
                <a:srgbClr val="0000FF"/>
              </a:solidFill>
            </a:endParaRPr>
          </a:p>
        </p:txBody>
      </p:sp>
      <p:pic>
        <p:nvPicPr>
          <p:cNvPr id="17" name="Content Placeholder 16" descr="sauces-1.jpg"/>
          <p:cNvPicPr>
            <a:picLocks noGrp="1" noChangeAspect="1"/>
          </p:cNvPicPr>
          <p:nvPr>
            <p:ph idx="1"/>
          </p:nvPr>
        </p:nvPicPr>
        <p:blipFill>
          <a:blip r:embed="rId3"/>
          <a:srcRect t="-9124" b="-9124"/>
          <a:stretch>
            <a:fillRect/>
          </a:stretch>
        </p:blipFill>
        <p:spPr/>
      </p:pic>
      <p:sp>
        <p:nvSpPr>
          <p:cNvPr id="16" name="Text Placeholder 15"/>
          <p:cNvSpPr>
            <a:spLocks noGrp="1"/>
          </p:cNvSpPr>
          <p:nvPr>
            <p:ph type="body" sz="half" idx="2"/>
          </p:nvPr>
        </p:nvSpPr>
        <p:spPr>
          <a:xfrm>
            <a:off x="591670" y="1295400"/>
            <a:ext cx="3794760" cy="4267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/>
              <a:t>Roux</a:t>
            </a:r>
          </a:p>
          <a:p>
            <a:pPr algn="ctr"/>
            <a:r>
              <a:rPr lang="en-US" b="1" dirty="0" smtClean="0"/>
              <a:t>Starch</a:t>
            </a:r>
          </a:p>
          <a:p>
            <a:pPr algn="ctr"/>
            <a:r>
              <a:rPr lang="en-US" b="1" dirty="0" smtClean="0"/>
              <a:t>Egg yolks</a:t>
            </a:r>
          </a:p>
          <a:p>
            <a:pPr algn="ctr"/>
            <a:r>
              <a:rPr lang="en-US" b="1" dirty="0" smtClean="0"/>
              <a:t>Cream</a:t>
            </a:r>
          </a:p>
          <a:p>
            <a:pPr algn="ctr"/>
            <a:r>
              <a:rPr lang="en-US" b="1" dirty="0" smtClean="0"/>
              <a:t>Beurre Manie</a:t>
            </a:r>
          </a:p>
          <a:p>
            <a:pPr algn="ctr"/>
            <a:r>
              <a:rPr lang="en-US" b="1" dirty="0" smtClean="0"/>
              <a:t>Butter</a:t>
            </a:r>
          </a:p>
          <a:p>
            <a:pPr algn="ctr"/>
            <a:r>
              <a:rPr lang="en-US" b="1" dirty="0" smtClean="0"/>
              <a:t>Pureeing</a:t>
            </a:r>
          </a:p>
          <a:p>
            <a:pPr algn="ctr"/>
            <a:r>
              <a:rPr lang="en-US" b="1" dirty="0" smtClean="0"/>
              <a:t>Reduction</a:t>
            </a:r>
          </a:p>
          <a:p>
            <a:pPr algn="ctr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91670" y="228601"/>
            <a:ext cx="8018930" cy="457199"/>
          </a:xfrm>
        </p:spPr>
        <p:txBody>
          <a:bodyPr/>
          <a:lstStyle/>
          <a:p>
            <a:r>
              <a:rPr lang="en-US" dirty="0" smtClean="0"/>
              <a:t>Food Safety and Storage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91670" y="1219200"/>
            <a:ext cx="3807293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Cooled quickly</a:t>
            </a:r>
          </a:p>
          <a:p>
            <a:r>
              <a:rPr lang="en-US" dirty="0" smtClean="0"/>
              <a:t>Store in clean containers, Covered and dated</a:t>
            </a:r>
          </a:p>
          <a:p>
            <a:r>
              <a:rPr lang="en-US" dirty="0" smtClean="0"/>
              <a:t>Refrigerated 4°C Freeze -18°C</a:t>
            </a:r>
          </a:p>
          <a:p>
            <a:r>
              <a:rPr lang="en-US" dirty="0" smtClean="0"/>
              <a:t>Sauces left at room temp max 2 hours</a:t>
            </a:r>
          </a:p>
          <a:p>
            <a:r>
              <a:rPr lang="en-US" dirty="0" smtClean="0"/>
              <a:t>Sauces kept hot for service 65°C</a:t>
            </a:r>
          </a:p>
          <a:p>
            <a:r>
              <a:rPr lang="en-US" dirty="0" smtClean="0"/>
              <a:t>Best heated in batches as needed</a:t>
            </a:r>
          </a:p>
          <a:p>
            <a:r>
              <a:rPr lang="en-US" dirty="0" smtClean="0"/>
              <a:t>Reheat sauces 75°C (once only)</a:t>
            </a:r>
          </a:p>
          <a:p>
            <a:r>
              <a:rPr lang="en-US" dirty="0" smtClean="0"/>
              <a:t>Butter sauces not suitable for cooling or storage</a:t>
            </a:r>
          </a:p>
          <a:p>
            <a:r>
              <a:rPr lang="en-US" dirty="0" smtClean="0"/>
              <a:t>Never store on high shelves</a:t>
            </a:r>
            <a:endParaRPr lang="en-US" dirty="0"/>
          </a:p>
        </p:txBody>
      </p:sp>
      <p:pic>
        <p:nvPicPr>
          <p:cNvPr id="8" name="Picture Placeholder 7" descr="748940.JPG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-17898" b="-17898"/>
          <a:stretch>
            <a:fillRect/>
          </a:stretch>
        </p:blipFill>
        <p:spPr>
          <a:xfrm>
            <a:off x="4800600" y="1219200"/>
            <a:ext cx="3810000" cy="4800600"/>
          </a:xfrm>
        </p:spPr>
      </p:pic>
      <p:sp>
        <p:nvSpPr>
          <p:cNvPr id="9" name="TextBox 8"/>
          <p:cNvSpPr txBox="1"/>
          <p:nvPr/>
        </p:nvSpPr>
        <p:spPr>
          <a:xfrm>
            <a:off x="591670" y="685800"/>
            <a:ext cx="801893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Sauce often contain ingredients which provide ideal food for bacteria.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91670" y="381000"/>
            <a:ext cx="3807293" cy="914401"/>
          </a:xfrm>
        </p:spPr>
        <p:txBody>
          <a:bodyPr vert="horz"/>
          <a:lstStyle/>
          <a:p>
            <a:pPr algn="ctr"/>
            <a:r>
              <a:rPr lang="en-US" u="sng" dirty="0" smtClean="0">
                <a:solidFill>
                  <a:srgbClr val="3366FF"/>
                </a:solidFill>
              </a:rPr>
              <a:t>Quality Points</a:t>
            </a:r>
            <a:endParaRPr lang="en-US" u="sng" dirty="0">
              <a:solidFill>
                <a:srgbClr val="3366FF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Quality fresh ingredients</a:t>
            </a:r>
          </a:p>
          <a:p>
            <a:pPr algn="ctr"/>
            <a:r>
              <a:rPr lang="en-US" dirty="0" smtClean="0"/>
              <a:t>Definite flavour</a:t>
            </a:r>
          </a:p>
          <a:p>
            <a:pPr algn="ctr"/>
            <a:r>
              <a:rPr lang="en-US" dirty="0" smtClean="0"/>
              <a:t>Glossy Appearance</a:t>
            </a:r>
          </a:p>
          <a:p>
            <a:pPr algn="ctr"/>
            <a:r>
              <a:rPr lang="en-US" dirty="0" smtClean="0"/>
              <a:t>Smoothness</a:t>
            </a:r>
          </a:p>
          <a:p>
            <a:pPr algn="ctr"/>
            <a:r>
              <a:rPr lang="en-US" dirty="0" smtClean="0"/>
              <a:t>Coat the back 0f a spoon</a:t>
            </a:r>
          </a:p>
          <a:p>
            <a:pPr algn="ctr"/>
            <a:endParaRPr lang="en-US" dirty="0"/>
          </a:p>
        </p:txBody>
      </p:sp>
      <p:pic>
        <p:nvPicPr>
          <p:cNvPr id="16" name="Picture Placeholder 15" descr="sauces-2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12209" r="-1220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Quantity Guide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One litre is sufficient for 18-20 portions</a:t>
            </a:r>
          </a:p>
          <a:p>
            <a:endParaRPr lang="en-US" dirty="0" smtClean="0"/>
          </a:p>
          <a:p>
            <a:r>
              <a:rPr lang="en-US" dirty="0" smtClean="0"/>
              <a:t>Approximately 50mls per person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029" y="1118943"/>
            <a:ext cx="2378971" cy="3072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4191000"/>
            <a:ext cx="784860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What is meant by the term Correcting a Sauce?</a:t>
            </a:r>
            <a:endParaRPr lang="en-US" sz="2800" b="1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2057400" y="4876800"/>
            <a:ext cx="5029200" cy="762000"/>
          </a:xfrm>
        </p:spPr>
        <p:txBody>
          <a:bodyPr/>
          <a:lstStyle/>
          <a:p>
            <a:r>
              <a:rPr lang="en-US" dirty="0" smtClean="0"/>
              <a:t>Adjustment of consistency, seasoning, taste and temperature before service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590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FTLPWTXAXCET2JYRG1.MEDIUM.jpg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-11792" r="-11792"/>
          <a:stretch>
            <a:fillRect/>
          </a:stretch>
        </p:blipFill>
        <p:spPr/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58368" y="4267200"/>
            <a:ext cx="7827264" cy="762000"/>
          </a:xfrm>
        </p:spPr>
        <p:txBody>
          <a:bodyPr/>
          <a:lstStyle/>
          <a:p>
            <a:r>
              <a:rPr lang="en-US" u="sng" dirty="0" smtClean="0"/>
              <a:t>Flavour Bases</a:t>
            </a:r>
            <a:endParaRPr lang="en-US" u="sng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58368" y="5334000"/>
            <a:ext cx="7827264" cy="121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ahoma" pitchFamily="-108" charset="0"/>
              </a:rPr>
              <a:t>Many sauce recipes begin by saut</a:t>
            </a:r>
            <a:r>
              <a:rPr lang="en-US" dirty="0" smtClean="0">
                <a:latin typeface="Tahoma" pitchFamily="-108" charset="0"/>
                <a:ea typeface="Tahoma" pitchFamily="-108" charset="0"/>
                <a:cs typeface="Tahoma" pitchFamily="-108" charset="0"/>
              </a:rPr>
              <a:t>é</a:t>
            </a:r>
            <a:r>
              <a:rPr lang="en-US" dirty="0" smtClean="0">
                <a:latin typeface="Tahoma" pitchFamily="-108" charset="0"/>
              </a:rPr>
              <a:t>ing a mixture of aromatic vegetables and herbs.</a:t>
            </a:r>
          </a:p>
          <a:p>
            <a:endParaRPr lang="en-US" dirty="0" smtClean="0">
              <a:latin typeface="Tahoma" pitchFamily="-108" charset="0"/>
            </a:endParaRPr>
          </a:p>
          <a:p>
            <a:r>
              <a:rPr lang="en-US" dirty="0" smtClean="0">
                <a:latin typeface="Tahoma" pitchFamily="-108" charset="0"/>
              </a:rPr>
              <a:t>Cooking them first in butter or oil releases their </a:t>
            </a:r>
            <a:r>
              <a:rPr lang="en-US" dirty="0" err="1" smtClean="0">
                <a:latin typeface="Tahoma" pitchFamily="-108" charset="0"/>
              </a:rPr>
              <a:t>flavours</a:t>
            </a:r>
            <a:r>
              <a:rPr lang="en-US" dirty="0" smtClean="0">
                <a:latin typeface="Tahoma" pitchFamily="-108" charset="0"/>
              </a:rPr>
              <a:t>  so that the sauce is infused with the flavour base.</a:t>
            </a:r>
            <a:endParaRPr lang="en-NZ" dirty="0" smtClean="0">
              <a:latin typeface="Tahoma" pitchFamily="-10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Studio">
  <a:themeElements>
    <a:clrScheme name="Studio">
      <a:dk1>
        <a:sysClr val="windowText" lastClr="000000"/>
      </a:dk1>
      <a:lt1>
        <a:sysClr val="window" lastClr="FFFFFF"/>
      </a:lt1>
      <a:dk2>
        <a:srgbClr val="535252"/>
      </a:dk2>
      <a:lt2>
        <a:srgbClr val="AAB5C2"/>
      </a:lt2>
      <a:accent1>
        <a:srgbClr val="F7901E"/>
      </a:accent1>
      <a:accent2>
        <a:srgbClr val="FEC60B"/>
      </a:accent2>
      <a:accent3>
        <a:srgbClr val="9FE62F"/>
      </a:accent3>
      <a:accent4>
        <a:srgbClr val="4EA5D1"/>
      </a:accent4>
      <a:accent5>
        <a:srgbClr val="1C4596"/>
      </a:accent5>
      <a:accent6>
        <a:srgbClr val="542D90"/>
      </a:accent6>
      <a:hlink>
        <a:srgbClr val="ED2024"/>
      </a:hlink>
      <a:folHlink>
        <a:srgbClr val="BD912D"/>
      </a:folHlink>
    </a:clrScheme>
    <a:fontScheme name="Studio">
      <a:majorFont>
        <a:latin typeface="Corbel"/>
        <a:ea typeface=""/>
        <a:cs typeface=""/>
        <a:font script="Jpan" typeface="ＭＳ Ｐゴシック"/>
      </a:majorFont>
      <a:minorFont>
        <a:latin typeface="Corbel"/>
        <a:ea typeface=""/>
        <a:cs typeface=""/>
        <a:font script="Jpan" typeface="ＭＳ Ｐゴシック"/>
      </a:minorFont>
    </a:fontScheme>
    <a:fmtScheme name="Studio">
      <a:fillStyleLst>
        <a:solidFill>
          <a:schemeClr val="phClr"/>
        </a:solidFill>
        <a:gradFill rotWithShape="1">
          <a:gsLst>
            <a:gs pos="3800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</a:schemeClr>
            </a:gs>
            <a:gs pos="60000">
              <a:schemeClr val="phClr">
                <a:tint val="100000"/>
                <a:shade val="60000"/>
                <a:alpha val="100000"/>
                <a:satMod val="100000"/>
                <a:lumMod val="100000"/>
              </a:schemeClr>
            </a:gs>
            <a:gs pos="100000">
              <a:schemeClr val="phClr">
                <a:shade val="20000"/>
                <a:satMod val="100000"/>
                <a:lumMod val="100000"/>
              </a:schemeClr>
            </a:gs>
          </a:gsLst>
          <a:lin ang="5400000" scaled="0"/>
        </a:gradFill>
      </a:fillStyleLst>
      <a:lnStyleLst>
        <a:ln w="285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01600" stA="26000" endPos="20000" dist="12700" dir="5400000" sy="-100000" rotWithShape="0"/>
          </a:effectLst>
        </a:effectStyle>
        <a:effectStyle>
          <a:effectLst>
            <a:outerShdw blurRad="444500" dist="317500" dir="5400000" sx="90000" sy="-2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chilly" dir="t"/>
          </a:scene3d>
          <a:sp3d contourW="12700" prstMaterial="softEdge">
            <a:bevelT w="63500" h="2540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30000">
              <a:schemeClr val="phClr">
                <a:tint val="10000"/>
                <a:alpha val="80000"/>
                <a:satMod val="300000"/>
              </a:schemeClr>
            </a:gs>
            <a:gs pos="100000">
              <a:schemeClr val="phClr">
                <a:tint val="80000"/>
                <a:shade val="100000"/>
                <a:alpha val="100000"/>
                <a:satMod val="200000"/>
              </a:schemeClr>
            </a:gs>
          </a:gsLst>
          <a:lin ang="5400000" scaled="1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CEBAB6F429394AA7E3A869A025BE49" ma:contentTypeVersion="36" ma:contentTypeDescription="Create a new document." ma:contentTypeScope="" ma:versionID="31e1dd621f51f723e18d8a989954d78e">
  <xsd:schema xmlns:xsd="http://www.w3.org/2001/XMLSchema" xmlns:xs="http://www.w3.org/2001/XMLSchema" xmlns:p="http://schemas.microsoft.com/office/2006/metadata/properties" xmlns:ns3="294a628e-2b13-4d25-849d-1615186c467a" xmlns:ns4="328ec57f-3e1e-47f5-9879-12c6ebe48bf8" targetNamespace="http://schemas.microsoft.com/office/2006/metadata/properties" ma:root="true" ma:fieldsID="8fc756db87940ce444d53fe8402c7b76" ns3:_="" ns4:_="">
    <xsd:import namespace="294a628e-2b13-4d25-849d-1615186c467a"/>
    <xsd:import namespace="328ec57f-3e1e-47f5-9879-12c6ebe48bf8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Templates" minOccurs="0"/>
                <xsd:element ref="ns3:Self_Registration_Enabled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TeamsChannelId" minOccurs="0"/>
                <xsd:element ref="ns3:Math_Settings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a628e-2b13-4d25-849d-1615186c467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Metadata" ma:index="2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4" nillable="true" ma:displayName="MediaServiceLocation" ma:internalName="MediaServiceLocation" ma:readOnly="true">
      <xsd:simpleType>
        <xsd:restriction base="dms:Text"/>
      </xsd:simpleType>
    </xsd:element>
    <xsd:element name="TeamsChannelId" ma:index="35" nillable="true" ma:displayName="Teams Channel Id" ma:internalName="TeamsChannelId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GenerationTime" ma:index="3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9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8ec57f-3e1e-47f5-9879-12c6ebe48bf8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Type xmlns="294a628e-2b13-4d25-849d-1615186c467a" xsi:nil="true"/>
    <Owner xmlns="294a628e-2b13-4d25-849d-1615186c467a">
      <UserInfo>
        <DisplayName/>
        <AccountId xsi:nil="true"/>
        <AccountType/>
      </UserInfo>
    </Owner>
    <Students xmlns="294a628e-2b13-4d25-849d-1615186c467a">
      <UserInfo>
        <DisplayName/>
        <AccountId xsi:nil="true"/>
        <AccountType/>
      </UserInfo>
    </Students>
    <Student_Groups xmlns="294a628e-2b13-4d25-849d-1615186c467a">
      <UserInfo>
        <DisplayName/>
        <AccountId xsi:nil="true"/>
        <AccountType/>
      </UserInfo>
    </Student_Groups>
    <TeamsChannelId xmlns="294a628e-2b13-4d25-849d-1615186c467a" xsi:nil="true"/>
    <NotebookType xmlns="294a628e-2b13-4d25-849d-1615186c467a" xsi:nil="true"/>
    <Distribution_Groups xmlns="294a628e-2b13-4d25-849d-1615186c467a" xsi:nil="true"/>
    <Is_Collaboration_Space_Locked xmlns="294a628e-2b13-4d25-849d-1615186c467a" xsi:nil="true"/>
    <IsNotebookLocked xmlns="294a628e-2b13-4d25-849d-1615186c467a" xsi:nil="true"/>
    <Self_Registration_Enabled xmlns="294a628e-2b13-4d25-849d-1615186c467a" xsi:nil="true"/>
    <Has_Teacher_Only_SectionGroup xmlns="294a628e-2b13-4d25-849d-1615186c467a" xsi:nil="true"/>
    <Math_Settings xmlns="294a628e-2b13-4d25-849d-1615186c467a" xsi:nil="true"/>
    <DefaultSectionNames xmlns="294a628e-2b13-4d25-849d-1615186c467a" xsi:nil="true"/>
    <Invited_Teachers xmlns="294a628e-2b13-4d25-849d-1615186c467a" xsi:nil="true"/>
    <Invited_Students xmlns="294a628e-2b13-4d25-849d-1615186c467a" xsi:nil="true"/>
    <Teachers xmlns="294a628e-2b13-4d25-849d-1615186c467a">
      <UserInfo>
        <DisplayName/>
        <AccountId xsi:nil="true"/>
        <AccountType/>
      </UserInfo>
    </Teachers>
    <Templates xmlns="294a628e-2b13-4d25-849d-1615186c467a" xsi:nil="true"/>
    <Self_Registration_Enabled0 xmlns="294a628e-2b13-4d25-849d-1615186c467a" xsi:nil="true"/>
    <AppVersion xmlns="294a628e-2b13-4d25-849d-1615186c467a" xsi:nil="true"/>
    <CultureName xmlns="294a628e-2b13-4d25-849d-1615186c467a" xsi:nil="true"/>
    <LMS_Mappings xmlns="294a628e-2b13-4d25-849d-1615186c467a" xsi:nil="true"/>
  </documentManagement>
</p:properties>
</file>

<file path=customXml/itemProps1.xml><?xml version="1.0" encoding="utf-8"?>
<ds:datastoreItem xmlns:ds="http://schemas.openxmlformats.org/officeDocument/2006/customXml" ds:itemID="{94A38020-4C57-4A82-A6D2-126BFAA710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4a628e-2b13-4d25-849d-1615186c467a"/>
    <ds:schemaRef ds:uri="328ec57f-3e1e-47f5-9879-12c6ebe48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2EEC71-25CF-4F94-BFCA-8A719B2FC1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4E060-8CFD-4F44-AF0B-D446305BB1E8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328ec57f-3e1e-47f5-9879-12c6ebe48bf8"/>
    <ds:schemaRef ds:uri="http://schemas.openxmlformats.org/package/2006/metadata/core-properties"/>
    <ds:schemaRef ds:uri="294a628e-2b13-4d25-849d-1615186c467a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Studio.thmx</Template>
  <TotalTime>290</TotalTime>
  <Words>351</Words>
  <Application>Microsoft Office PowerPoint</Application>
  <PresentationFormat>On-screen Show (4:3)</PresentationFormat>
  <Paragraphs>72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Gill Sans Ultra Bold</vt:lpstr>
      <vt:lpstr>Tahoma</vt:lpstr>
      <vt:lpstr>Wingdings</vt:lpstr>
      <vt:lpstr>Studio</vt:lpstr>
      <vt:lpstr>Sauces</vt:lpstr>
      <vt:lpstr>What is a Sauce?</vt:lpstr>
      <vt:lpstr>Introduction</vt:lpstr>
      <vt:lpstr>A sauce can be a liquid thickened by one or a combination of the following</vt:lpstr>
      <vt:lpstr>Food Safety and Storage</vt:lpstr>
      <vt:lpstr>Quality Points</vt:lpstr>
      <vt:lpstr>Quantity Guide</vt:lpstr>
      <vt:lpstr>Question</vt:lpstr>
      <vt:lpstr>Flavour Bases</vt:lpstr>
      <vt:lpstr>Roux Based Sauces</vt:lpstr>
      <vt:lpstr>Homework</vt:lpstr>
    </vt:vector>
  </TitlesOfParts>
  <Company>Waiariki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Sauces</dc:title>
  <dc:creator>Bryon Dorrian</dc:creator>
  <cp:lastModifiedBy>Chris Fortune</cp:lastModifiedBy>
  <cp:revision>3</cp:revision>
  <dcterms:created xsi:type="dcterms:W3CDTF">2009-03-17T09:58:54Z</dcterms:created>
  <dcterms:modified xsi:type="dcterms:W3CDTF">2020-05-03T05:13:20Z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0x010100E6CEBAB6F429394AA7E3A869A025BE49</vt:lpwstr>
  </property>
</Properties>
</file>