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1"/>
  </p:notesMasterIdLst>
  <p:sldIdLst>
    <p:sldId id="299" r:id="rId5"/>
    <p:sldId id="300" r:id="rId6"/>
    <p:sldId id="257" r:id="rId7"/>
    <p:sldId id="258" r:id="rId8"/>
    <p:sldId id="260" r:id="rId9"/>
    <p:sldId id="261" r:id="rId10"/>
    <p:sldId id="262" r:id="rId11"/>
    <p:sldId id="263" r:id="rId12"/>
    <p:sldId id="268" r:id="rId13"/>
    <p:sldId id="301" r:id="rId14"/>
    <p:sldId id="302" r:id="rId15"/>
    <p:sldId id="303" r:id="rId16"/>
    <p:sldId id="264" r:id="rId17"/>
    <p:sldId id="265" r:id="rId18"/>
    <p:sldId id="266" r:id="rId19"/>
    <p:sldId id="267" r:id="rId20"/>
    <p:sldId id="271" r:id="rId21"/>
    <p:sldId id="273" r:id="rId22"/>
    <p:sldId id="274" r:id="rId23"/>
    <p:sldId id="269" r:id="rId24"/>
    <p:sldId id="270" r:id="rId25"/>
    <p:sldId id="272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6" r:id="rId46"/>
    <p:sldId id="295" r:id="rId47"/>
    <p:sldId id="297" r:id="rId48"/>
    <p:sldId id="298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65119" autoAdjust="0"/>
  </p:normalViewPr>
  <p:slideViewPr>
    <p:cSldViewPr>
      <p:cViewPr varScale="1">
        <p:scale>
          <a:sx n="82" d="100"/>
          <a:sy n="82" d="100"/>
        </p:scale>
        <p:origin x="127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2418-56F4-486B-A2E8-114E5C6E2A98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B67C-2941-4D27-8D4F-35D88B35E2C1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720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B67C-2941-4D27-8D4F-35D88B35E2C1}" type="slidenum">
              <a:rPr lang="en-NZ" smtClean="0"/>
              <a:pPr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302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B67C-2941-4D27-8D4F-35D88B35E2C1}" type="slidenum">
              <a:rPr lang="en-NZ" smtClean="0"/>
              <a:pPr/>
              <a:t>38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217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B67C-2941-4D27-8D4F-35D88B35E2C1}" type="slidenum">
              <a:rPr lang="en-NZ" smtClean="0"/>
              <a:pPr/>
              <a:t>42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158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B67C-2941-4D27-8D4F-35D88B35E2C1}" type="slidenum">
              <a:rPr lang="en-NZ" smtClean="0"/>
              <a:pPr/>
              <a:t>43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6431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B67C-2941-4D27-8D4F-35D88B35E2C1}" type="slidenum">
              <a:rPr lang="en-NZ" smtClean="0"/>
              <a:pPr/>
              <a:t>44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631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B67C-2941-4D27-8D4F-35D88B35E2C1}" type="slidenum">
              <a:rPr lang="en-NZ" smtClean="0"/>
              <a:pPr/>
              <a:t>45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96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74000"/>
                <a:lumOff val="2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E195D-B410-41D8-958D-4F7B0AE13E7D}" type="datetimeFigureOut">
              <a:rPr lang="en-US" smtClean="0"/>
              <a:pPr/>
              <a:t>5/3/2020</a:t>
            </a:fld>
            <a:endParaRPr lang="en-N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7" y="404664"/>
            <a:ext cx="6670733" cy="3879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7624" y="508518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 smtClean="0"/>
              <a:t>Which do you prefer?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6220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290" y="764704"/>
            <a:ext cx="377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Gross profit Percentage</a:t>
            </a:r>
            <a:endParaRPr lang="en-NZ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1346"/>
            <a:ext cx="2279915" cy="170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881282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Executive chefs are asked to work to specific financial margins, these can include working to </a:t>
            </a:r>
            <a:r>
              <a:rPr lang="en-NZ" dirty="0" smtClean="0">
                <a:solidFill>
                  <a:srgbClr val="FF0000"/>
                </a:solidFill>
              </a:rPr>
              <a:t>Gross Profit Margins</a:t>
            </a:r>
          </a:p>
          <a:p>
            <a:endParaRPr lang="en-NZ" dirty="0"/>
          </a:p>
          <a:p>
            <a:r>
              <a:rPr lang="en-NZ" dirty="0" smtClean="0"/>
              <a:t>So how does this work???? </a:t>
            </a:r>
          </a:p>
          <a:p>
            <a:endParaRPr lang="en-NZ" dirty="0" smtClean="0"/>
          </a:p>
          <a:p>
            <a:r>
              <a:rPr lang="en-NZ" dirty="0" smtClean="0"/>
              <a:t>We need to know 2 things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 smtClean="0">
                <a:solidFill>
                  <a:srgbClr val="FF0000"/>
                </a:solidFill>
              </a:rPr>
              <a:t>Food Cost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 smtClean="0">
                <a:solidFill>
                  <a:srgbClr val="FF0000"/>
                </a:solidFill>
              </a:rPr>
              <a:t>Gross Profit % required</a:t>
            </a:r>
          </a:p>
          <a:p>
            <a:pPr marL="342900" indent="-342900">
              <a:buFont typeface="+mj-lt"/>
              <a:buAutoNum type="arabicPeriod"/>
            </a:pPr>
            <a:endParaRPr lang="en-NZ" dirty="0">
              <a:solidFill>
                <a:srgbClr val="FF0000"/>
              </a:solidFill>
            </a:endParaRPr>
          </a:p>
          <a:p>
            <a:r>
              <a:rPr lang="en-NZ" b="1" u="sng" dirty="0" smtClean="0"/>
              <a:t>Example</a:t>
            </a:r>
          </a:p>
          <a:p>
            <a:r>
              <a:rPr lang="en-NZ" dirty="0" smtClean="0"/>
              <a:t>Your chicken salad costs $5.30 in raw materials </a:t>
            </a:r>
            <a:r>
              <a:rPr lang="en-NZ" dirty="0" smtClean="0">
                <a:solidFill>
                  <a:srgbClr val="FF0000"/>
                </a:solidFill>
              </a:rPr>
              <a:t>(FC) </a:t>
            </a:r>
            <a:r>
              <a:rPr lang="en-NZ" dirty="0" smtClean="0"/>
              <a:t>your manager has asked what the selling price will be for the new summer menu, based on a </a:t>
            </a:r>
            <a:r>
              <a:rPr lang="en-NZ" dirty="0" smtClean="0">
                <a:solidFill>
                  <a:srgbClr val="FF0000"/>
                </a:solidFill>
              </a:rPr>
              <a:t>70% Gross Profit Margin</a:t>
            </a:r>
          </a:p>
          <a:p>
            <a:endParaRPr lang="en-NZ" dirty="0">
              <a:solidFill>
                <a:srgbClr val="FF0000"/>
              </a:solidFill>
            </a:endParaRPr>
          </a:p>
          <a:p>
            <a:pPr algn="ctr"/>
            <a:r>
              <a:rPr lang="en-NZ" dirty="0" smtClean="0"/>
              <a:t>$5.30 </a:t>
            </a:r>
            <a:r>
              <a:rPr lang="en-NZ" dirty="0" smtClean="0">
                <a:solidFill>
                  <a:srgbClr val="FF0000"/>
                </a:solidFill>
              </a:rPr>
              <a:t>(fc) </a:t>
            </a:r>
            <a:r>
              <a:rPr lang="en-NZ" dirty="0" smtClean="0"/>
              <a:t>÷ 30 </a:t>
            </a:r>
            <a:r>
              <a:rPr lang="en-NZ" dirty="0" smtClean="0">
                <a:solidFill>
                  <a:srgbClr val="FF0000"/>
                </a:solidFill>
              </a:rPr>
              <a:t>(fc %) </a:t>
            </a:r>
            <a:r>
              <a:rPr lang="en-NZ" dirty="0" smtClean="0"/>
              <a:t>x 100 = $17.666 </a:t>
            </a:r>
            <a:r>
              <a:rPr lang="en-NZ" dirty="0" smtClean="0">
                <a:solidFill>
                  <a:srgbClr val="FF0000"/>
                </a:solidFill>
              </a:rPr>
              <a:t>(rounded up $17.70 selling price)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20688"/>
            <a:ext cx="512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/>
              <a:t>So let’s calculate a few scenario’s</a:t>
            </a:r>
            <a:endParaRPr lang="en-NZ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65335"/>
              </p:ext>
            </p:extLst>
          </p:nvPr>
        </p:nvGraphicFramePr>
        <p:xfrm>
          <a:off x="1524000" y="1628800"/>
          <a:ext cx="609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Item</a:t>
                      </a:r>
                      <a:endParaRPr lang="en-N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Food Cost</a:t>
                      </a:r>
                    </a:p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GP Margin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Selling Price (SP)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Ham Sammy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$ 1.57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65%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?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Beef Salad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$4.80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75%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?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Muffin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.73 cents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?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Pie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$1.46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65%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?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Fish &amp; Chips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$6.24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?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Burger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$4.50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?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Breads &amp; Dips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$2.90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?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5301208"/>
            <a:ext cx="484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*</a:t>
            </a:r>
            <a:r>
              <a:rPr lang="en-NZ" b="1" dirty="0" smtClean="0">
                <a:solidFill>
                  <a:srgbClr val="FF0000"/>
                </a:solidFill>
              </a:rPr>
              <a:t>Remember </a:t>
            </a:r>
            <a:r>
              <a:rPr lang="en-NZ" b="1" dirty="0" smtClean="0"/>
              <a:t>FC ÷ (100-GP Margin) x100 = SP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7987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20688"/>
            <a:ext cx="315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/>
              <a:t>So how did you do?</a:t>
            </a:r>
            <a:endParaRPr lang="en-NZ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13223"/>
              </p:ext>
            </p:extLst>
          </p:nvPr>
        </p:nvGraphicFramePr>
        <p:xfrm>
          <a:off x="1524000" y="1628800"/>
          <a:ext cx="609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Item</a:t>
                      </a:r>
                      <a:endParaRPr lang="en-N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Food Cost</a:t>
                      </a:r>
                    </a:p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GP Margin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Selling Price (SP)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Ham Sammy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$ 1.57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65%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rgbClr val="FF0000"/>
                          </a:solidFill>
                        </a:rPr>
                        <a:t>$ 4.50</a:t>
                      </a:r>
                      <a:endParaRPr lang="en-N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Beef Salad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$4.80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75%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rgbClr val="FF0000"/>
                          </a:solidFill>
                        </a:rPr>
                        <a:t>$ 19.20</a:t>
                      </a:r>
                      <a:endParaRPr lang="en-N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Muffin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.73 cents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rgbClr val="FF0000"/>
                          </a:solidFill>
                        </a:rPr>
                        <a:t>$ 1.80</a:t>
                      </a:r>
                      <a:endParaRPr lang="en-N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Pie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$1.46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65%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rgbClr val="FF0000"/>
                          </a:solidFill>
                        </a:rPr>
                        <a:t>$ 4.20</a:t>
                      </a:r>
                      <a:endParaRPr lang="en-N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Fish &amp; Chips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$6.24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rgbClr val="FF0000"/>
                          </a:solidFill>
                        </a:rPr>
                        <a:t>$20.80</a:t>
                      </a:r>
                      <a:endParaRPr lang="en-N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Burger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$4.50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rgbClr val="FF0000"/>
                          </a:solidFill>
                        </a:rPr>
                        <a:t>$ 9.00</a:t>
                      </a:r>
                      <a:endParaRPr lang="en-N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Breads &amp; Dips</a:t>
                      </a:r>
                      <a:endParaRPr lang="en-NZ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$2.90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70%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rgbClr val="FF0000"/>
                          </a:solidFill>
                        </a:rPr>
                        <a:t>$ 9.70</a:t>
                      </a:r>
                      <a:endParaRPr lang="en-N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5301208"/>
            <a:ext cx="484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*</a:t>
            </a:r>
            <a:r>
              <a:rPr lang="en-NZ" b="1" dirty="0" smtClean="0">
                <a:solidFill>
                  <a:srgbClr val="FF0000"/>
                </a:solidFill>
              </a:rPr>
              <a:t>Remember </a:t>
            </a:r>
            <a:r>
              <a:rPr lang="en-NZ" b="1" dirty="0" smtClean="0"/>
              <a:t>FC ÷ (100-GP Margin) x100 = SP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5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928670"/>
            <a:ext cx="842968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FF0000"/>
                </a:solidFill>
              </a:rPr>
              <a:t>Calculating the selling price</a:t>
            </a:r>
          </a:p>
          <a:p>
            <a:pPr algn="ctr"/>
            <a:endParaRPr lang="en-NZ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NZ" sz="4000" dirty="0" smtClean="0"/>
              <a:t> </a:t>
            </a:r>
            <a:r>
              <a:rPr lang="en-NZ" sz="3200" dirty="0" smtClean="0"/>
              <a:t>Food cost ÷ food cost% x 100 =selling price(100%)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/>
          </a:p>
          <a:p>
            <a:pPr algn="ctr"/>
            <a:r>
              <a:rPr lang="en-NZ" sz="3200" dirty="0" smtClean="0"/>
              <a:t>I.e. pasta </a:t>
            </a:r>
            <a:r>
              <a:rPr lang="en-NZ" sz="3200" dirty="0" smtClean="0">
                <a:solidFill>
                  <a:srgbClr val="FF0000"/>
                </a:solidFill>
              </a:rPr>
              <a:t>food cost</a:t>
            </a:r>
            <a:r>
              <a:rPr lang="en-NZ" sz="3200" dirty="0" smtClean="0"/>
              <a:t>($1.50)÷</a:t>
            </a:r>
            <a:r>
              <a:rPr lang="en-NZ" sz="3200" dirty="0" smtClean="0">
                <a:solidFill>
                  <a:srgbClr val="FF0000"/>
                </a:solidFill>
              </a:rPr>
              <a:t>food cost % </a:t>
            </a:r>
            <a:r>
              <a:rPr lang="en-NZ" sz="3200" dirty="0" smtClean="0"/>
              <a:t>(30%) x 100 = selling price.($5.00)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4000" u="sng" dirty="0" smtClean="0"/>
          </a:p>
          <a:p>
            <a:pPr algn="ctr"/>
            <a:endParaRPr lang="en-NZ" sz="4000" dirty="0"/>
          </a:p>
          <a:p>
            <a:pPr algn="ctr"/>
            <a:endParaRPr lang="en-NZ" sz="4000" dirty="0" smtClean="0"/>
          </a:p>
          <a:p>
            <a:pPr algn="ctr"/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7154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Do some examples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Don’t forget </a:t>
            </a:r>
          </a:p>
          <a:p>
            <a:r>
              <a:rPr lang="en-NZ" sz="3200" dirty="0" smtClean="0"/>
              <a:t>Food cost ÷ food cost % X 100 = selling price</a:t>
            </a:r>
          </a:p>
          <a:p>
            <a:endParaRPr lang="en-NZ" sz="3200" dirty="0" smtClean="0"/>
          </a:p>
          <a:p>
            <a:r>
              <a:rPr lang="en-NZ" sz="3200" dirty="0"/>
              <a:t> </a:t>
            </a:r>
            <a:r>
              <a:rPr lang="en-NZ" sz="3200" u="sng" dirty="0" smtClean="0"/>
              <a:t>Item</a:t>
            </a:r>
            <a:r>
              <a:rPr lang="en-NZ" sz="3200" dirty="0" smtClean="0"/>
              <a:t>         </a:t>
            </a:r>
            <a:r>
              <a:rPr lang="en-NZ" sz="3200" u="sng" dirty="0" smtClean="0"/>
              <a:t>food cost</a:t>
            </a:r>
            <a:r>
              <a:rPr lang="en-NZ" sz="3200" dirty="0" smtClean="0"/>
              <a:t>    </a:t>
            </a:r>
            <a:r>
              <a:rPr lang="en-NZ" sz="3200" u="sng" dirty="0" smtClean="0"/>
              <a:t>food cost%</a:t>
            </a:r>
            <a:r>
              <a:rPr lang="en-NZ" sz="3200" dirty="0" smtClean="0"/>
              <a:t>   </a:t>
            </a:r>
            <a:r>
              <a:rPr lang="en-NZ" sz="3200" u="sng" dirty="0" smtClean="0"/>
              <a:t>selling price</a:t>
            </a:r>
            <a:r>
              <a:rPr lang="en-NZ" sz="3200" dirty="0" smtClean="0"/>
              <a:t> </a:t>
            </a:r>
            <a:r>
              <a:rPr lang="en-NZ" sz="3200" u="sng" dirty="0" smtClean="0"/>
              <a:t>             </a:t>
            </a:r>
            <a:r>
              <a:rPr lang="en-NZ" sz="3200" dirty="0" smtClean="0"/>
              <a:t>salad            $7.80              40%           =</a:t>
            </a:r>
          </a:p>
          <a:p>
            <a:r>
              <a:rPr lang="en-NZ" sz="3200" dirty="0" smtClean="0"/>
              <a:t>Steak            $4.80              32%           =</a:t>
            </a:r>
          </a:p>
          <a:p>
            <a:r>
              <a:rPr lang="en-NZ" sz="3200" dirty="0" smtClean="0"/>
              <a:t>Pasta            $3.20               25%           =</a:t>
            </a:r>
          </a:p>
          <a:p>
            <a:r>
              <a:rPr lang="en-NZ" sz="3200" dirty="0" smtClean="0"/>
              <a:t>Soup            $0.90               15%           =</a:t>
            </a:r>
          </a:p>
          <a:p>
            <a:pPr algn="ctr"/>
            <a:endParaRPr lang="en-NZ" sz="4000" dirty="0"/>
          </a:p>
          <a:p>
            <a:pPr algn="ctr"/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785926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u="sng" dirty="0" smtClean="0"/>
              <a:t>Item</a:t>
            </a:r>
            <a:r>
              <a:rPr lang="en-NZ" sz="3200" dirty="0" smtClean="0"/>
              <a:t>         </a:t>
            </a:r>
            <a:r>
              <a:rPr lang="en-NZ" sz="3200" u="sng" dirty="0" smtClean="0"/>
              <a:t>food cost</a:t>
            </a:r>
            <a:r>
              <a:rPr lang="en-NZ" sz="3200" dirty="0" smtClean="0"/>
              <a:t>    </a:t>
            </a:r>
            <a:r>
              <a:rPr lang="en-NZ" sz="3200" u="sng" dirty="0" smtClean="0"/>
              <a:t>food cost%</a:t>
            </a:r>
            <a:r>
              <a:rPr lang="en-NZ" sz="3200" dirty="0" smtClean="0"/>
              <a:t>  </a:t>
            </a:r>
            <a:r>
              <a:rPr lang="en-NZ" sz="3200" u="sng" dirty="0" smtClean="0"/>
              <a:t>selling price</a:t>
            </a:r>
            <a:r>
              <a:rPr lang="en-NZ" sz="3200" dirty="0" smtClean="0"/>
              <a:t> </a:t>
            </a:r>
            <a:r>
              <a:rPr lang="en-NZ" sz="3200" u="sng" dirty="0" smtClean="0"/>
              <a:t>             </a:t>
            </a:r>
            <a:r>
              <a:rPr lang="en-NZ" sz="3200" dirty="0" smtClean="0"/>
              <a:t>salad            $7.80              40%          =    </a:t>
            </a:r>
            <a:r>
              <a:rPr lang="en-NZ" sz="3200" dirty="0" smtClean="0">
                <a:solidFill>
                  <a:srgbClr val="FF0000"/>
                </a:solidFill>
              </a:rPr>
              <a:t>$19.50</a:t>
            </a:r>
          </a:p>
          <a:p>
            <a:r>
              <a:rPr lang="en-NZ" sz="3200" dirty="0" smtClean="0"/>
              <a:t>Steak            $4.80              32%          =    </a:t>
            </a:r>
            <a:r>
              <a:rPr lang="en-NZ" sz="3200" dirty="0" smtClean="0">
                <a:solidFill>
                  <a:srgbClr val="FF0000"/>
                </a:solidFill>
              </a:rPr>
              <a:t>$15.00</a:t>
            </a:r>
          </a:p>
          <a:p>
            <a:r>
              <a:rPr lang="en-NZ" sz="3200" dirty="0" smtClean="0"/>
              <a:t>Pasta            $3.20               25%          =    </a:t>
            </a:r>
            <a:r>
              <a:rPr lang="en-NZ" sz="3200" dirty="0" smtClean="0">
                <a:solidFill>
                  <a:srgbClr val="FF0000"/>
                </a:solidFill>
              </a:rPr>
              <a:t>$12.80</a:t>
            </a:r>
          </a:p>
          <a:p>
            <a:r>
              <a:rPr lang="en-NZ" sz="3200" dirty="0" smtClean="0"/>
              <a:t>Soup            $0.90               15%          =     </a:t>
            </a:r>
            <a:r>
              <a:rPr lang="en-NZ" sz="3200" dirty="0" smtClean="0">
                <a:solidFill>
                  <a:srgbClr val="FF0000"/>
                </a:solidFill>
              </a:rPr>
              <a:t>$6.00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546" y="57148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Answers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00010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How to work out the cost of a dish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(food cost)</a:t>
            </a:r>
            <a:endParaRPr lang="en-NZ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928934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We need to find out how much product we are using ,then the price of that amount!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85860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Example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Need 45mls of olive oil @ $15.00 a litre</a:t>
            </a:r>
          </a:p>
          <a:p>
            <a:pPr algn="ctr"/>
            <a:r>
              <a:rPr lang="en-NZ" sz="3200" b="1" dirty="0" smtClean="0">
                <a:solidFill>
                  <a:srgbClr val="FF0000"/>
                </a:solidFill>
              </a:rPr>
              <a:t>SO</a:t>
            </a:r>
          </a:p>
          <a:p>
            <a:pPr algn="ctr"/>
            <a:r>
              <a:rPr lang="en-NZ" sz="3200" dirty="0" smtClean="0"/>
              <a:t>$15.00÷1000=0.015</a:t>
            </a:r>
            <a:r>
              <a:rPr lang="en-NZ" sz="3200" dirty="0" smtClean="0">
                <a:solidFill>
                  <a:srgbClr val="FF0000"/>
                </a:solidFill>
              </a:rPr>
              <a:t>(cost of 1 ml) </a:t>
            </a:r>
            <a:r>
              <a:rPr lang="en-NZ" sz="3200" dirty="0" smtClean="0"/>
              <a:t>x 45 =$0.675 for 45mls  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2984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Example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Need 125gms butter @$11.58 kg</a:t>
            </a:r>
          </a:p>
          <a:p>
            <a:pPr algn="ctr"/>
            <a:r>
              <a:rPr lang="en-NZ" sz="3200" b="1" dirty="0" smtClean="0">
                <a:solidFill>
                  <a:srgbClr val="FF0000"/>
                </a:solidFill>
              </a:rPr>
              <a:t>SO</a:t>
            </a:r>
          </a:p>
          <a:p>
            <a:pPr algn="ctr"/>
            <a:r>
              <a:rPr lang="en-NZ" sz="3200" dirty="0" smtClean="0"/>
              <a:t>$11.58÷1ooo=0.01158 </a:t>
            </a:r>
            <a:r>
              <a:rPr lang="en-NZ" sz="3200" dirty="0" smtClean="0">
                <a:solidFill>
                  <a:srgbClr val="FF0000"/>
                </a:solidFill>
              </a:rPr>
              <a:t>(cost of 1 gram)       </a:t>
            </a:r>
            <a:r>
              <a:rPr lang="en-NZ" sz="3200" dirty="0" smtClean="0"/>
              <a:t>x 125=$1.44 for 125 gm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42984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Example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115mls maple syrup @$35.86 for 1.8 litres 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b="1" dirty="0" smtClean="0">
                <a:solidFill>
                  <a:srgbClr val="FF0000"/>
                </a:solidFill>
              </a:rPr>
              <a:t>SO</a:t>
            </a:r>
          </a:p>
          <a:p>
            <a:pPr algn="ctr"/>
            <a:endParaRPr lang="en-N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NZ" sz="3200" dirty="0" smtClean="0"/>
              <a:t>$35.86÷1800=0.0199 </a:t>
            </a:r>
            <a:r>
              <a:rPr lang="en-NZ" sz="3200" dirty="0" smtClean="0">
                <a:solidFill>
                  <a:srgbClr val="FF0000"/>
                </a:solidFill>
              </a:rPr>
              <a:t>(cost of 1 ml)</a:t>
            </a:r>
            <a:r>
              <a:rPr lang="en-NZ" sz="3200" dirty="0" smtClean="0"/>
              <a:t> x115=$2.29 for 115 </a:t>
            </a:r>
            <a:r>
              <a:rPr lang="en-NZ" sz="3200" dirty="0" err="1" smtClean="0"/>
              <a:t>mls</a:t>
            </a:r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 smtClean="0"/>
              <a:t>Workshop Outline</a:t>
            </a:r>
            <a:endParaRPr lang="en-NZ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3736792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Understanding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Individual Costing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Recipe Costing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GST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Mark up/downs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Ratio’s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Currency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09" y="2459766"/>
            <a:ext cx="2832126" cy="2121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59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000108"/>
            <a:ext cx="58115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u="sng" dirty="0" smtClean="0"/>
              <a:t>2 kg Sweet pastry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Cost each item then calculate total cost </a:t>
            </a:r>
            <a:r>
              <a:rPr lang="en-NZ" sz="3200" smtClean="0">
                <a:solidFill>
                  <a:srgbClr val="FF0000"/>
                </a:solidFill>
              </a:rPr>
              <a:t>of recipe</a:t>
            </a:r>
            <a:endParaRPr lang="en-NZ" sz="3200" dirty="0" smtClean="0">
              <a:solidFill>
                <a:srgbClr val="FF0000"/>
              </a:solidFill>
            </a:endParaRPr>
          </a:p>
          <a:p>
            <a:pPr algn="ctr"/>
            <a:endParaRPr lang="en-NZ" sz="32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Flour 1kg @ $0.80kg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Butter 600gms @ $3.50 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Sugar 200gms @ $0.90 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Eggs 4 @ $1.80 </a:t>
            </a:r>
            <a:r>
              <a:rPr lang="en-NZ" sz="3200" dirty="0" err="1" smtClean="0"/>
              <a:t>doz</a:t>
            </a: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B/powder 10gms @ $3.00 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Salt 10gms @ $0.75 kg</a:t>
            </a:r>
          </a:p>
          <a:p>
            <a:r>
              <a:rPr lang="en-NZ" sz="3200" dirty="0" smtClean="0"/>
              <a:t>     Total cost =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714356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u="sng" dirty="0" smtClean="0"/>
              <a:t>2 kg Sweet pastry</a:t>
            </a:r>
          </a:p>
          <a:p>
            <a:pPr algn="ctr"/>
            <a:r>
              <a:rPr lang="en-NZ" sz="3200" dirty="0" smtClean="0"/>
              <a:t>Flour 1kg @ $0.80kg </a:t>
            </a:r>
            <a:r>
              <a:rPr lang="en-NZ" sz="3200" dirty="0" smtClean="0">
                <a:solidFill>
                  <a:srgbClr val="FF0000"/>
                </a:solidFill>
              </a:rPr>
              <a:t>=$0.80</a:t>
            </a:r>
          </a:p>
          <a:p>
            <a:pPr algn="ctr"/>
            <a:r>
              <a:rPr lang="en-NZ" sz="3200" dirty="0" smtClean="0"/>
              <a:t>Butter 600gms @ $3.50 kg</a:t>
            </a:r>
            <a:r>
              <a:rPr lang="en-NZ" sz="3200" dirty="0" smtClean="0">
                <a:solidFill>
                  <a:srgbClr val="FF0000"/>
                </a:solidFill>
              </a:rPr>
              <a:t>=$2.10</a:t>
            </a:r>
          </a:p>
          <a:p>
            <a:pPr algn="ctr"/>
            <a:r>
              <a:rPr lang="en-NZ" sz="3200" dirty="0" smtClean="0"/>
              <a:t>Sugar 200gms @ $0.90 kg</a:t>
            </a:r>
            <a:r>
              <a:rPr lang="en-NZ" sz="3200" dirty="0" smtClean="0">
                <a:solidFill>
                  <a:srgbClr val="FF0000"/>
                </a:solidFill>
              </a:rPr>
              <a:t>=$0.18</a:t>
            </a:r>
          </a:p>
          <a:p>
            <a:pPr algn="ctr"/>
            <a:r>
              <a:rPr lang="en-NZ" sz="3200" dirty="0" smtClean="0"/>
              <a:t>Eggs 4 @ $1.80 </a:t>
            </a:r>
            <a:r>
              <a:rPr lang="en-NZ" sz="3200" dirty="0" err="1" smtClean="0"/>
              <a:t>doz</a:t>
            </a:r>
            <a:r>
              <a:rPr lang="en-NZ" sz="3200" dirty="0" smtClean="0">
                <a:solidFill>
                  <a:srgbClr val="FF0000"/>
                </a:solidFill>
              </a:rPr>
              <a:t>=$0.60</a:t>
            </a:r>
          </a:p>
          <a:p>
            <a:pPr algn="ctr"/>
            <a:r>
              <a:rPr lang="en-NZ" sz="3200" dirty="0" smtClean="0"/>
              <a:t>B/powder 10gms @ $3.00 kg</a:t>
            </a:r>
            <a:r>
              <a:rPr lang="en-NZ" sz="3200" dirty="0" smtClean="0">
                <a:solidFill>
                  <a:srgbClr val="FF0000"/>
                </a:solidFill>
              </a:rPr>
              <a:t>=$0.03</a:t>
            </a:r>
          </a:p>
          <a:p>
            <a:pPr algn="ctr"/>
            <a:r>
              <a:rPr lang="en-NZ" sz="3200" dirty="0" smtClean="0"/>
              <a:t>Salt 10gms @ $0.75 kg</a:t>
            </a:r>
            <a:r>
              <a:rPr lang="en-NZ" sz="3200" dirty="0" smtClean="0">
                <a:solidFill>
                  <a:srgbClr val="FF0000"/>
                </a:solidFill>
              </a:rPr>
              <a:t>=$0.0075</a:t>
            </a:r>
          </a:p>
          <a:p>
            <a:pPr algn="ctr"/>
            <a:r>
              <a:rPr lang="en-NZ" sz="3200" dirty="0" smtClean="0"/>
              <a:t>Total cost </a:t>
            </a:r>
            <a:r>
              <a:rPr lang="en-NZ" sz="3200" dirty="0" smtClean="0">
                <a:solidFill>
                  <a:srgbClr val="FF0000"/>
                </a:solidFill>
              </a:rPr>
              <a:t>$3.7175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 how much for 100 gm of pastry?</a:t>
            </a:r>
            <a:endParaRPr lang="en-N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1916832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4000" dirty="0" smtClean="0">
              <a:solidFill>
                <a:srgbClr val="FF0000"/>
              </a:solidFill>
            </a:endParaRPr>
          </a:p>
          <a:p>
            <a:pPr algn="ctr"/>
            <a:r>
              <a:rPr lang="en-NZ" sz="8800" dirty="0" smtClean="0">
                <a:solidFill>
                  <a:srgbClr val="FF0000"/>
                </a:solidFill>
              </a:rPr>
              <a:t>$0.185</a:t>
            </a:r>
            <a:endParaRPr lang="en-NZ" sz="8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714" y="165522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Calculation / 3.7175 ÷ 2000 = cost of 1 gram x 200 =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77527"/>
            <a:ext cx="1649740" cy="204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1287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So with this information work out this beef dish</a:t>
            </a:r>
          </a:p>
          <a:p>
            <a:pPr algn="ctr"/>
            <a:r>
              <a:rPr lang="en-NZ" sz="3200" dirty="0" smtClean="0"/>
              <a:t>This recipe make 50 portions</a:t>
            </a:r>
          </a:p>
          <a:p>
            <a:pPr algn="ctr"/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Steak 7.5 kg @$6.00 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Carrot 2kg @$1.20kg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Onion 2kg @$0.80kg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Flour 400gm @$0.80kg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Stock 10 litres @ $0.40 </a:t>
            </a:r>
            <a:r>
              <a:rPr lang="en-NZ" sz="3200" dirty="0" err="1" smtClean="0"/>
              <a:t>lt</a:t>
            </a: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Oil 400mls @$1.80 </a:t>
            </a:r>
            <a:r>
              <a:rPr lang="en-NZ" sz="3200" dirty="0" err="1" smtClean="0"/>
              <a:t>lt</a:t>
            </a: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Tomato paste 500g@$1.50kg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FF0000"/>
                </a:solidFill>
              </a:rPr>
              <a:t>Total Cost (50 Portions)=</a:t>
            </a:r>
          </a:p>
          <a:p>
            <a:pPr algn="ctr"/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285860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dirty="0" smtClean="0"/>
              <a:t>Steak 7.5 kg @$6.00 kg</a:t>
            </a:r>
            <a:r>
              <a:rPr lang="en-NZ" sz="3200" dirty="0" smtClean="0">
                <a:solidFill>
                  <a:srgbClr val="FF0000"/>
                </a:solidFill>
              </a:rPr>
              <a:t>=$45.00</a:t>
            </a:r>
            <a:endParaRPr lang="en-NZ" sz="3200" dirty="0" smtClean="0"/>
          </a:p>
          <a:p>
            <a:pPr algn="ctr"/>
            <a:r>
              <a:rPr lang="en-NZ" sz="3200" dirty="0" smtClean="0"/>
              <a:t>Carrot 2kg @$1.20kg</a:t>
            </a:r>
            <a:r>
              <a:rPr lang="en-NZ" sz="3200" dirty="0" smtClean="0">
                <a:solidFill>
                  <a:srgbClr val="FF0000"/>
                </a:solidFill>
              </a:rPr>
              <a:t>=$2.40</a:t>
            </a:r>
            <a:endParaRPr lang="en-NZ" sz="3200" dirty="0" smtClean="0"/>
          </a:p>
          <a:p>
            <a:pPr algn="ctr"/>
            <a:r>
              <a:rPr lang="en-NZ" sz="3200" dirty="0" smtClean="0"/>
              <a:t>Onion 2kg @$0.80kg</a:t>
            </a:r>
            <a:r>
              <a:rPr lang="en-NZ" sz="3200" dirty="0" smtClean="0">
                <a:solidFill>
                  <a:srgbClr val="FF0000"/>
                </a:solidFill>
              </a:rPr>
              <a:t>=$1.60</a:t>
            </a:r>
            <a:endParaRPr lang="en-NZ" sz="3200" dirty="0" smtClean="0"/>
          </a:p>
          <a:p>
            <a:pPr algn="ctr"/>
            <a:r>
              <a:rPr lang="en-NZ" sz="3200" dirty="0" smtClean="0"/>
              <a:t>Flour 400gm @$0.80kg</a:t>
            </a:r>
            <a:r>
              <a:rPr lang="en-NZ" sz="3200" dirty="0" smtClean="0">
                <a:solidFill>
                  <a:srgbClr val="FF0000"/>
                </a:solidFill>
              </a:rPr>
              <a:t>=$0.32</a:t>
            </a:r>
            <a:endParaRPr lang="en-NZ" sz="3200" dirty="0" smtClean="0"/>
          </a:p>
          <a:p>
            <a:pPr algn="ctr"/>
            <a:r>
              <a:rPr lang="en-NZ" sz="3200" dirty="0" smtClean="0"/>
              <a:t>Stock 10 litres @ $0.40 </a:t>
            </a:r>
            <a:r>
              <a:rPr lang="en-NZ" sz="3200" dirty="0" err="1" smtClean="0"/>
              <a:t>lt</a:t>
            </a:r>
            <a:r>
              <a:rPr lang="en-NZ" sz="3200" dirty="0" smtClean="0">
                <a:solidFill>
                  <a:srgbClr val="FF0000"/>
                </a:solidFill>
              </a:rPr>
              <a:t>=$4.00</a:t>
            </a:r>
            <a:endParaRPr lang="en-NZ" sz="3200" dirty="0" smtClean="0"/>
          </a:p>
          <a:p>
            <a:pPr algn="ctr"/>
            <a:r>
              <a:rPr lang="en-NZ" sz="3200" dirty="0" smtClean="0"/>
              <a:t>Oil 400mls @$1.80 </a:t>
            </a:r>
            <a:r>
              <a:rPr lang="en-NZ" sz="3200" dirty="0" err="1" smtClean="0"/>
              <a:t>lt</a:t>
            </a:r>
            <a:r>
              <a:rPr lang="en-NZ" sz="3200" dirty="0" smtClean="0">
                <a:solidFill>
                  <a:srgbClr val="FF0000"/>
                </a:solidFill>
              </a:rPr>
              <a:t>=$0.72</a:t>
            </a:r>
            <a:endParaRPr lang="en-NZ" sz="3200" dirty="0" smtClean="0"/>
          </a:p>
          <a:p>
            <a:pPr algn="ctr"/>
            <a:r>
              <a:rPr lang="en-NZ" sz="3200" dirty="0" smtClean="0"/>
              <a:t>Tomato paste@$1.50kg</a:t>
            </a:r>
            <a:r>
              <a:rPr lang="en-NZ" sz="3200" dirty="0" smtClean="0">
                <a:solidFill>
                  <a:srgbClr val="FF0000"/>
                </a:solidFill>
              </a:rPr>
              <a:t>=0.75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Total cost 54.79per 50 portions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SO…………..</a:t>
            </a:r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How much is </a:t>
            </a:r>
            <a:r>
              <a:rPr lang="en-NZ" sz="3200" dirty="0" smtClean="0">
                <a:solidFill>
                  <a:srgbClr val="FF0000"/>
                </a:solidFill>
              </a:rPr>
              <a:t>1 portion???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What is the selling price if we have a </a:t>
            </a:r>
            <a:r>
              <a:rPr lang="en-NZ" sz="3200" dirty="0" smtClean="0">
                <a:solidFill>
                  <a:srgbClr val="FF0000"/>
                </a:solidFill>
              </a:rPr>
              <a:t>25% food cost???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What is the selling price if we have a </a:t>
            </a:r>
            <a:r>
              <a:rPr lang="en-NZ" sz="3200" dirty="0" smtClean="0">
                <a:solidFill>
                  <a:srgbClr val="FF0000"/>
                </a:solidFill>
              </a:rPr>
              <a:t>60 % gross profit????</a:t>
            </a:r>
          </a:p>
          <a:p>
            <a:pPr algn="ctr"/>
            <a:endParaRPr lang="en-NZ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47" y="35046"/>
            <a:ext cx="1653053" cy="1728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326855"/>
            <a:ext cx="674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i="1" dirty="0"/>
              <a:t>What we can now do with all this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04" y="1142984"/>
            <a:ext cx="60722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dirty="0" smtClean="0"/>
              <a:t>How much is 1 portion???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$54.79 ÷ 50 = $1.0958($1.10)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What is the selling price if we have a 25% food cost???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$1.10 ÷ 25 x 100 = $4.40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What is the selling price if we have a 60 % gross profit????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$1.10 ÷ 40 x 100 = $2.75</a:t>
            </a:r>
          </a:p>
          <a:p>
            <a:pPr algn="ctr"/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G.S.T</a:t>
            </a:r>
          </a:p>
          <a:p>
            <a:pPr algn="ctr"/>
            <a:r>
              <a:rPr lang="en-NZ" sz="3200" b="1" dirty="0" smtClean="0"/>
              <a:t>Goods and services tax</a:t>
            </a:r>
          </a:p>
          <a:p>
            <a:pPr algn="ctr"/>
            <a:r>
              <a:rPr lang="en-NZ" sz="3200" dirty="0" smtClean="0"/>
              <a:t>(the governments cut)</a:t>
            </a:r>
          </a:p>
          <a:p>
            <a:pPr algn="ctr"/>
            <a:r>
              <a:rPr lang="en-NZ" sz="3200" dirty="0" smtClean="0"/>
              <a:t>G.S.T is set at 15%</a:t>
            </a:r>
          </a:p>
          <a:p>
            <a:pPr algn="ctr"/>
            <a:r>
              <a:rPr lang="en-NZ" sz="3200" dirty="0" smtClean="0"/>
              <a:t>We need to add G.S.T to any product that we sell!!!</a:t>
            </a:r>
          </a:p>
          <a:p>
            <a:pPr algn="ctr"/>
            <a:r>
              <a:rPr lang="en-NZ" sz="3200" dirty="0" smtClean="0"/>
              <a:t>The selling price before G.S.T is added=</a:t>
            </a:r>
            <a:r>
              <a:rPr lang="en-NZ" sz="3200" dirty="0" smtClean="0">
                <a:solidFill>
                  <a:srgbClr val="FF0000"/>
                </a:solidFill>
              </a:rPr>
              <a:t>100%</a:t>
            </a:r>
          </a:p>
          <a:p>
            <a:pPr algn="ctr"/>
            <a:r>
              <a:rPr lang="en-NZ" sz="3200" dirty="0" smtClean="0"/>
              <a:t>The selling price after G.S.T is added= </a:t>
            </a:r>
            <a:r>
              <a:rPr lang="en-NZ" sz="3200" dirty="0" smtClean="0">
                <a:solidFill>
                  <a:srgbClr val="FF0000"/>
                </a:solidFill>
              </a:rPr>
              <a:t>115%</a:t>
            </a:r>
          </a:p>
          <a:p>
            <a:pPr algn="ctr"/>
            <a:endParaRPr lang="en-NZ" sz="3200" dirty="0" smtClean="0">
              <a:solidFill>
                <a:srgbClr val="FF0000"/>
              </a:solidFill>
            </a:endParaRPr>
          </a:p>
          <a:p>
            <a:pPr algn="ctr"/>
            <a:r>
              <a:rPr lang="en-NZ" sz="3200" dirty="0" smtClean="0"/>
              <a:t>How do we do this?</a:t>
            </a:r>
          </a:p>
          <a:p>
            <a:pPr algn="ctr"/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785794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dirty="0" smtClean="0"/>
              <a:t> HOW TO WORK IT OUT 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$ 7.00 ÷ 100 x 115 = $8.05 to add G.S.T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$ 8.05 ÷ 115 x 100 = $7.00 to take away G.S.T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dirty="0" smtClean="0"/>
              <a:t>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56104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Examples</a:t>
            </a:r>
          </a:p>
          <a:p>
            <a:pPr algn="ctr"/>
            <a:r>
              <a:rPr lang="en-NZ" sz="3200" dirty="0" smtClean="0"/>
              <a:t>$ </a:t>
            </a:r>
            <a:r>
              <a:rPr lang="en-NZ" sz="3200" dirty="0"/>
              <a:t>7.00 ÷ 100 x 115 = $8.05 to add </a:t>
            </a:r>
            <a:r>
              <a:rPr lang="en-NZ" sz="3200" dirty="0" smtClean="0"/>
              <a:t>G.S.T</a:t>
            </a:r>
            <a:endParaRPr lang="en-NZ" sz="3200" dirty="0"/>
          </a:p>
          <a:p>
            <a:pPr algn="ctr"/>
            <a:r>
              <a:rPr lang="en-NZ" sz="3200" dirty="0"/>
              <a:t>$ 8.05 ÷ 115 x 100 = $7.00 to take away </a:t>
            </a:r>
            <a:r>
              <a:rPr lang="en-NZ" sz="3200" dirty="0" smtClean="0"/>
              <a:t>G.S.T</a:t>
            </a:r>
          </a:p>
          <a:p>
            <a:pPr algn="ctr"/>
            <a:endParaRPr lang="en-NZ" sz="3200" dirty="0"/>
          </a:p>
          <a:p>
            <a:pPr algn="ctr"/>
            <a:r>
              <a:rPr lang="en-NZ" sz="3200" dirty="0" smtClean="0"/>
              <a:t>Add G.S.T to these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Soup $8.80</a:t>
            </a:r>
          </a:p>
          <a:p>
            <a:pPr algn="ctr"/>
            <a:r>
              <a:rPr lang="en-NZ" sz="3200" dirty="0" smtClean="0"/>
              <a:t>Pate $14.00</a:t>
            </a:r>
          </a:p>
          <a:p>
            <a:pPr algn="ctr"/>
            <a:r>
              <a:rPr lang="en-NZ" sz="3200" dirty="0" smtClean="0"/>
              <a:t>Pizza $ 5.60</a:t>
            </a:r>
          </a:p>
          <a:p>
            <a:pPr algn="ctr"/>
            <a:r>
              <a:rPr lang="en-NZ" sz="3200" dirty="0" smtClean="0"/>
              <a:t>Fish pie $4.50 </a:t>
            </a:r>
            <a:endParaRPr lang="en-NZ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87923" y="3613594"/>
            <a:ext cx="2000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=$10.12 </a:t>
            </a:r>
          </a:p>
          <a:p>
            <a:pPr algn="ctr"/>
            <a:r>
              <a:rPr lang="en-NZ" sz="3200" dirty="0" smtClean="0"/>
              <a:t>=$16.10</a:t>
            </a:r>
          </a:p>
          <a:p>
            <a:pPr algn="ctr"/>
            <a:r>
              <a:rPr lang="en-NZ" sz="3200" dirty="0" smtClean="0"/>
              <a:t>=$6.44</a:t>
            </a:r>
          </a:p>
          <a:p>
            <a:pPr algn="ctr"/>
            <a:r>
              <a:rPr lang="en-NZ" sz="3200" dirty="0" smtClean="0"/>
              <a:t>=$5.17</a:t>
            </a:r>
          </a:p>
          <a:p>
            <a:pPr algn="ctr"/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60648"/>
            <a:ext cx="7746084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 smtClean="0"/>
              <a:t>How much should we charge?</a:t>
            </a:r>
          </a:p>
          <a:p>
            <a:pPr algn="ctr"/>
            <a:r>
              <a:rPr lang="en-NZ" sz="2800" dirty="0" smtClean="0"/>
              <a:t>To set the selling price of any product </a:t>
            </a:r>
          </a:p>
          <a:p>
            <a:pPr algn="ctr"/>
            <a:r>
              <a:rPr lang="en-NZ" sz="2800" dirty="0" smtClean="0"/>
              <a:t>We must first know……..</a:t>
            </a:r>
          </a:p>
          <a:p>
            <a:pPr algn="ctr"/>
            <a:endParaRPr lang="en-NZ" sz="3200" dirty="0" smtClean="0"/>
          </a:p>
          <a:p>
            <a:r>
              <a:rPr lang="en-NZ" sz="3200" b="1" dirty="0" smtClean="0"/>
              <a:t>   *</a:t>
            </a:r>
            <a:r>
              <a:rPr lang="en-NZ" sz="3200" b="1" dirty="0" smtClean="0">
                <a:solidFill>
                  <a:srgbClr val="FF0000"/>
                </a:solidFill>
              </a:rPr>
              <a:t>Material cost</a:t>
            </a:r>
          </a:p>
          <a:p>
            <a:endParaRPr lang="en-NZ" sz="3200" b="1" dirty="0" smtClean="0"/>
          </a:p>
          <a:p>
            <a:r>
              <a:rPr lang="en-NZ" sz="3200" b="1" dirty="0" smtClean="0"/>
              <a:t>   *</a:t>
            </a:r>
            <a:r>
              <a:rPr lang="en-NZ" sz="3200" b="1" dirty="0" smtClean="0">
                <a:solidFill>
                  <a:srgbClr val="FF0000"/>
                </a:solidFill>
              </a:rPr>
              <a:t>Labour cost </a:t>
            </a:r>
          </a:p>
          <a:p>
            <a:endParaRPr lang="en-NZ" sz="3200" b="1" dirty="0" smtClean="0"/>
          </a:p>
          <a:p>
            <a:r>
              <a:rPr lang="en-NZ" sz="3200" b="1" dirty="0" smtClean="0"/>
              <a:t>   *</a:t>
            </a:r>
            <a:r>
              <a:rPr lang="en-NZ" sz="3200" b="1" dirty="0" smtClean="0">
                <a:solidFill>
                  <a:srgbClr val="FF0000"/>
                </a:solidFill>
              </a:rPr>
              <a:t>Overheads</a:t>
            </a:r>
          </a:p>
          <a:p>
            <a:endParaRPr lang="en-NZ" sz="3200" b="1" dirty="0" smtClean="0"/>
          </a:p>
          <a:p>
            <a:r>
              <a:rPr lang="en-NZ" sz="3200" b="1" dirty="0" smtClean="0"/>
              <a:t>   *</a:t>
            </a:r>
            <a:r>
              <a:rPr lang="en-NZ" sz="3200" b="1" dirty="0" smtClean="0">
                <a:solidFill>
                  <a:srgbClr val="FF0000"/>
                </a:solidFill>
              </a:rPr>
              <a:t>Net profit</a:t>
            </a:r>
          </a:p>
          <a:p>
            <a:endParaRPr lang="en-NZ" sz="3200" dirty="0" smtClean="0"/>
          </a:p>
          <a:p>
            <a:pPr algn="ctr"/>
            <a:endParaRPr lang="en-NZ" sz="3200" dirty="0"/>
          </a:p>
          <a:p>
            <a:pPr algn="ctr"/>
            <a:endParaRPr lang="en-NZ" sz="4000" dirty="0" smtClean="0"/>
          </a:p>
          <a:p>
            <a:pPr algn="ctr"/>
            <a:endParaRPr lang="en-NZ" sz="4000" dirty="0"/>
          </a:p>
          <a:p>
            <a:pPr algn="ctr"/>
            <a:r>
              <a:rPr lang="en-NZ" sz="4000" dirty="0" smtClean="0"/>
              <a:t> </a:t>
            </a:r>
            <a:endParaRPr lang="en-NZ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643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Example</a:t>
            </a:r>
          </a:p>
          <a:p>
            <a:pPr algn="ctr"/>
            <a:r>
              <a:rPr lang="en-NZ" sz="3200" dirty="0"/>
              <a:t>$ 7.00 ÷ 100 x 115 = $8.05 to add G.S.T</a:t>
            </a:r>
          </a:p>
          <a:p>
            <a:pPr algn="ctr"/>
            <a:r>
              <a:rPr lang="en-NZ" sz="3200" dirty="0"/>
              <a:t>$ 8.05 ÷ 115 x 100 = $7.00 to take away G.S.T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Take G.S.T away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Burger $15.50</a:t>
            </a:r>
          </a:p>
          <a:p>
            <a:pPr algn="ctr"/>
            <a:r>
              <a:rPr lang="en-NZ" sz="3200" dirty="0" smtClean="0"/>
              <a:t>Pasta $23.00</a:t>
            </a:r>
          </a:p>
          <a:p>
            <a:pPr algn="ctr"/>
            <a:r>
              <a:rPr lang="en-NZ" sz="3200" dirty="0" smtClean="0"/>
              <a:t>Fish and chips $ 16.89</a:t>
            </a:r>
          </a:p>
          <a:p>
            <a:pPr algn="ctr"/>
            <a:r>
              <a:rPr lang="en-NZ" sz="3200" dirty="0" smtClean="0"/>
              <a:t>Steak $34.00</a:t>
            </a:r>
          </a:p>
          <a:p>
            <a:pPr algn="ctr"/>
            <a:endParaRPr lang="en-NZ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15140" y="3429000"/>
            <a:ext cx="1857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=$13.47</a:t>
            </a:r>
          </a:p>
          <a:p>
            <a:r>
              <a:rPr lang="en-NZ" sz="3200" dirty="0" smtClean="0"/>
              <a:t>=$20.00</a:t>
            </a:r>
          </a:p>
          <a:p>
            <a:r>
              <a:rPr lang="en-NZ" sz="3200" dirty="0" smtClean="0"/>
              <a:t>=$14.68</a:t>
            </a:r>
          </a:p>
          <a:p>
            <a:r>
              <a:rPr lang="en-NZ" sz="3200" dirty="0" smtClean="0"/>
              <a:t>=$29.56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Mark-ups</a:t>
            </a:r>
          </a:p>
          <a:p>
            <a:pPr algn="ctr"/>
            <a:r>
              <a:rPr lang="en-NZ" sz="3200" dirty="0" smtClean="0"/>
              <a:t>A mark up/mark down is the amount as a % that you wish to make on a product that you are selling. or take off a product.</a:t>
            </a:r>
          </a:p>
          <a:p>
            <a:pPr algn="ctr"/>
            <a:r>
              <a:rPr lang="en-NZ" sz="3200" dirty="0" smtClean="0"/>
              <a:t>I.e.… oyster cost $8.50 you would like a 25% mark up so..</a:t>
            </a:r>
          </a:p>
          <a:p>
            <a:pPr algn="ctr"/>
            <a:r>
              <a:rPr lang="en-NZ" sz="3200" dirty="0" smtClean="0"/>
              <a:t>$8.50 ÷ 100 x 25 = $2.12 + $8.50 = $ 10.63</a:t>
            </a:r>
          </a:p>
          <a:p>
            <a:pPr algn="ctr"/>
            <a:r>
              <a:rPr lang="en-NZ" sz="3200" dirty="0" smtClean="0"/>
              <a:t>Add a 50% mark up</a:t>
            </a:r>
          </a:p>
          <a:p>
            <a:pPr algn="ctr"/>
            <a:r>
              <a:rPr lang="en-NZ" sz="3200" dirty="0" smtClean="0"/>
              <a:t>$8.50 ÷ 100 x 50 = $4.25 +$ 8.50 = $12.75</a:t>
            </a:r>
          </a:p>
          <a:p>
            <a:pPr algn="ctr"/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Mark down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Works in reserves </a:t>
            </a:r>
          </a:p>
          <a:p>
            <a:pPr algn="ctr"/>
            <a:r>
              <a:rPr lang="en-NZ" sz="3200" dirty="0" smtClean="0"/>
              <a:t>25% mark down on oysters</a:t>
            </a:r>
          </a:p>
          <a:p>
            <a:pPr algn="ctr"/>
            <a:r>
              <a:rPr lang="en-NZ" sz="3200" dirty="0" smtClean="0"/>
              <a:t>$8.50 ÷ 100 x 25 = $2.12. $8.50 -$2.12 = $6.37</a:t>
            </a:r>
          </a:p>
          <a:p>
            <a:pPr algn="ctr"/>
            <a:r>
              <a:rPr lang="en-NZ" sz="3200" dirty="0" smtClean="0"/>
              <a:t>50% mark down</a:t>
            </a:r>
          </a:p>
          <a:p>
            <a:pPr algn="ctr"/>
            <a:r>
              <a:rPr lang="en-NZ" sz="3200" dirty="0" smtClean="0"/>
              <a:t>$8.50 ÷ 5o = $4.25 . $8.50-$4.25 = $4.25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63915"/>
            <a:ext cx="792961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Examples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Mushrooms $8.90, 75% mark up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Bottle of wine $24.00, 150% mark up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pasta dish $18.45, 25% mark down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Fresh fish $7.90, 36% mark down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 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71802" y="178592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$15.58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78605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$60.00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385762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$13.84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48577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$5.06</a:t>
            </a:r>
            <a:endParaRPr lang="en-N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5009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Ratios</a:t>
            </a:r>
          </a:p>
          <a:p>
            <a:pPr algn="ctr"/>
            <a:endParaRPr lang="en-NZ" sz="4000" dirty="0" smtClean="0"/>
          </a:p>
          <a:p>
            <a:pPr algn="ctr"/>
            <a:endParaRPr lang="en-NZ" sz="4000" dirty="0" smtClean="0"/>
          </a:p>
          <a:p>
            <a:pPr algn="ctr"/>
            <a:endParaRPr lang="en-NZ" sz="3200" dirty="0" smtClean="0"/>
          </a:p>
          <a:p>
            <a:pPr algn="ctr"/>
            <a:endParaRPr lang="en-NZ" sz="3200" dirty="0"/>
          </a:p>
        </p:txBody>
      </p:sp>
      <p:sp>
        <p:nvSpPr>
          <p:cNvPr id="3" name="Rectangle 2"/>
          <p:cNvSpPr/>
          <p:nvPr/>
        </p:nvSpPr>
        <p:spPr>
          <a:xfrm>
            <a:off x="3643306" y="18573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4786314" y="185736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18573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200024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=1:2</a:t>
            </a:r>
            <a:endParaRPr lang="en-NZ" sz="4000" dirty="0"/>
          </a:p>
        </p:txBody>
      </p:sp>
      <p:sp>
        <p:nvSpPr>
          <p:cNvPr id="9" name="Cross 8"/>
          <p:cNvSpPr/>
          <p:nvPr/>
        </p:nvSpPr>
        <p:spPr>
          <a:xfrm>
            <a:off x="1571604" y="3500438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ross 9"/>
          <p:cNvSpPr/>
          <p:nvPr/>
        </p:nvSpPr>
        <p:spPr>
          <a:xfrm>
            <a:off x="2857488" y="3500438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Cross 10"/>
          <p:cNvSpPr/>
          <p:nvPr/>
        </p:nvSpPr>
        <p:spPr>
          <a:xfrm>
            <a:off x="4143372" y="3500438"/>
            <a:ext cx="914400" cy="9144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Cross 11"/>
          <p:cNvSpPr/>
          <p:nvPr/>
        </p:nvSpPr>
        <p:spPr>
          <a:xfrm>
            <a:off x="5357818" y="3500438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6357950" y="364331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= 3:1</a:t>
            </a:r>
            <a:endParaRPr lang="en-NZ" sz="3200" dirty="0"/>
          </a:p>
        </p:txBody>
      </p:sp>
      <p:sp>
        <p:nvSpPr>
          <p:cNvPr id="14" name="Flowchart: Direct Access Storage 13"/>
          <p:cNvSpPr/>
          <p:nvPr/>
        </p:nvSpPr>
        <p:spPr>
          <a:xfrm>
            <a:off x="1000100" y="5143512"/>
            <a:ext cx="9144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Flowchart: Direct Access Storage 14"/>
          <p:cNvSpPr/>
          <p:nvPr/>
        </p:nvSpPr>
        <p:spPr>
          <a:xfrm>
            <a:off x="2143108" y="5143512"/>
            <a:ext cx="9144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Flowchart: Direct Access Storage 15"/>
          <p:cNvSpPr/>
          <p:nvPr/>
        </p:nvSpPr>
        <p:spPr>
          <a:xfrm>
            <a:off x="3286116" y="5143512"/>
            <a:ext cx="9144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Flowchart: Direct Access Storage 16"/>
          <p:cNvSpPr/>
          <p:nvPr/>
        </p:nvSpPr>
        <p:spPr>
          <a:xfrm>
            <a:off x="4500562" y="5143512"/>
            <a:ext cx="914400" cy="685800"/>
          </a:xfrm>
          <a:prstGeom prst="flowChartMagneticDru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lowchart: Direct Access Storage 17"/>
          <p:cNvSpPr/>
          <p:nvPr/>
        </p:nvSpPr>
        <p:spPr>
          <a:xfrm>
            <a:off x="5715008" y="5143512"/>
            <a:ext cx="914400" cy="685800"/>
          </a:xfrm>
          <a:prstGeom prst="flowChartMagneticDru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Flowchart: Direct Access Storage 18"/>
          <p:cNvSpPr/>
          <p:nvPr/>
        </p:nvSpPr>
        <p:spPr>
          <a:xfrm>
            <a:off x="6929454" y="5143512"/>
            <a:ext cx="914400" cy="685800"/>
          </a:xfrm>
          <a:prstGeom prst="flowChartMagneticDrum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1571604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3 parts flour</a:t>
            </a:r>
            <a:endParaRPr lang="en-NZ" dirty="0"/>
          </a:p>
        </p:txBody>
      </p:sp>
      <p:sp>
        <p:nvSpPr>
          <p:cNvPr id="21" name="TextBox 20"/>
          <p:cNvSpPr txBox="1"/>
          <p:nvPr/>
        </p:nvSpPr>
        <p:spPr>
          <a:xfrm>
            <a:off x="4786314" y="585789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 parts butter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40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 part sugar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92867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Work these out</a:t>
            </a:r>
            <a:endParaRPr lang="en-NZ" sz="3200" dirty="0"/>
          </a:p>
        </p:txBody>
      </p:sp>
      <p:sp>
        <p:nvSpPr>
          <p:cNvPr id="3" name="Down Arrow 2"/>
          <p:cNvSpPr/>
          <p:nvPr/>
        </p:nvSpPr>
        <p:spPr>
          <a:xfrm>
            <a:off x="2071670" y="18573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Down Arrow 3"/>
          <p:cNvSpPr/>
          <p:nvPr/>
        </p:nvSpPr>
        <p:spPr>
          <a:xfrm>
            <a:off x="3214678" y="19288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Down Arrow 4"/>
          <p:cNvSpPr/>
          <p:nvPr/>
        </p:nvSpPr>
        <p:spPr>
          <a:xfrm>
            <a:off x="4214810" y="19288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Pentagon 5"/>
          <p:cNvSpPr/>
          <p:nvPr/>
        </p:nvSpPr>
        <p:spPr>
          <a:xfrm>
            <a:off x="5072066" y="2071678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6215074" y="200024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3:1</a:t>
            </a:r>
            <a:endParaRPr lang="en-NZ" sz="3200" dirty="0"/>
          </a:p>
        </p:txBody>
      </p:sp>
      <p:sp>
        <p:nvSpPr>
          <p:cNvPr id="8" name="Horizontal Scroll 7"/>
          <p:cNvSpPr/>
          <p:nvPr/>
        </p:nvSpPr>
        <p:spPr>
          <a:xfrm>
            <a:off x="3428992" y="5500702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Down Ribbon 9"/>
          <p:cNvSpPr/>
          <p:nvPr/>
        </p:nvSpPr>
        <p:spPr>
          <a:xfrm>
            <a:off x="1857356" y="5715016"/>
            <a:ext cx="1216152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Down Ribbon 10"/>
          <p:cNvSpPr/>
          <p:nvPr/>
        </p:nvSpPr>
        <p:spPr>
          <a:xfrm>
            <a:off x="4929190" y="5715016"/>
            <a:ext cx="1216152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Smiley Face 11"/>
          <p:cNvSpPr/>
          <p:nvPr/>
        </p:nvSpPr>
        <p:spPr>
          <a:xfrm>
            <a:off x="4214810" y="37147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Smiley Face 12"/>
          <p:cNvSpPr/>
          <p:nvPr/>
        </p:nvSpPr>
        <p:spPr>
          <a:xfrm>
            <a:off x="5500694" y="37147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Smiley Face 13"/>
          <p:cNvSpPr/>
          <p:nvPr/>
        </p:nvSpPr>
        <p:spPr>
          <a:xfrm>
            <a:off x="2928926" y="37147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Smiley Face 14"/>
          <p:cNvSpPr/>
          <p:nvPr/>
        </p:nvSpPr>
        <p:spPr>
          <a:xfrm>
            <a:off x="1714480" y="364331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Smiley Face 15"/>
          <p:cNvSpPr/>
          <p:nvPr/>
        </p:nvSpPr>
        <p:spPr>
          <a:xfrm>
            <a:off x="6715140" y="37147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Heart 16"/>
          <p:cNvSpPr/>
          <p:nvPr/>
        </p:nvSpPr>
        <p:spPr>
          <a:xfrm>
            <a:off x="500034" y="364331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TextBox 17"/>
          <p:cNvSpPr txBox="1"/>
          <p:nvPr/>
        </p:nvSpPr>
        <p:spPr>
          <a:xfrm>
            <a:off x="7786710" y="3929066"/>
            <a:ext cx="135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5:1</a:t>
            </a:r>
            <a:endParaRPr lang="en-NZ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557214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2:1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642918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 smtClean="0"/>
              <a:t>Currency rates conversion</a:t>
            </a:r>
            <a:endParaRPr lang="en-NZ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500306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To convert from another </a:t>
            </a:r>
            <a:r>
              <a:rPr lang="en-NZ" sz="3200" dirty="0" smtClean="0">
                <a:solidFill>
                  <a:srgbClr val="FF0000"/>
                </a:solidFill>
              </a:rPr>
              <a:t>currency</a:t>
            </a:r>
            <a:r>
              <a:rPr lang="en-NZ" sz="3200" dirty="0" smtClean="0"/>
              <a:t> to the kiwi dollar we </a:t>
            </a:r>
            <a:r>
              <a:rPr lang="en-NZ" sz="3200" dirty="0" smtClean="0">
                <a:solidFill>
                  <a:srgbClr val="FF0000"/>
                </a:solidFill>
              </a:rPr>
              <a:t>÷ </a:t>
            </a:r>
            <a:r>
              <a:rPr lang="en-NZ" sz="3200" dirty="0" smtClean="0"/>
              <a:t>the </a:t>
            </a:r>
            <a:r>
              <a:rPr lang="en-NZ" sz="3200" dirty="0" smtClean="0">
                <a:solidFill>
                  <a:srgbClr val="FF0000"/>
                </a:solidFill>
              </a:rPr>
              <a:t>currency</a:t>
            </a:r>
            <a:r>
              <a:rPr lang="en-NZ" sz="3200" dirty="0" smtClean="0"/>
              <a:t> amount  by the currency rate!!</a:t>
            </a:r>
          </a:p>
          <a:p>
            <a:pPr algn="ctr"/>
            <a:r>
              <a:rPr lang="en-NZ" sz="3200" dirty="0" smtClean="0"/>
              <a:t>Ie.$144.00(us)÷ .48(us dollar rate)</a:t>
            </a:r>
          </a:p>
          <a:p>
            <a:pPr algn="ctr"/>
            <a:r>
              <a:rPr lang="en-NZ" sz="3200" dirty="0" smtClean="0"/>
              <a:t>= $300.00(kiwi dollars).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7786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 smtClean="0"/>
              <a:t>Currency rate</a:t>
            </a:r>
          </a:p>
          <a:p>
            <a:pPr algn="ctr"/>
            <a:r>
              <a:rPr lang="en-NZ" sz="4800" dirty="0" smtClean="0"/>
              <a:t>Conversion</a:t>
            </a:r>
          </a:p>
          <a:p>
            <a:pPr algn="ctr"/>
            <a:endParaRPr lang="en-NZ" sz="4800" dirty="0" smtClean="0"/>
          </a:p>
          <a:p>
            <a:pPr algn="ctr"/>
            <a:r>
              <a:rPr lang="en-NZ" sz="3200" dirty="0" smtClean="0"/>
              <a:t>To convert from kiwi dollars into another </a:t>
            </a:r>
            <a:r>
              <a:rPr lang="en-NZ" sz="3200" dirty="0" smtClean="0">
                <a:solidFill>
                  <a:srgbClr val="FF0000"/>
                </a:solidFill>
              </a:rPr>
              <a:t>currency </a:t>
            </a:r>
            <a:r>
              <a:rPr lang="en-NZ" sz="3200" dirty="0" smtClean="0"/>
              <a:t>we </a:t>
            </a:r>
            <a:r>
              <a:rPr lang="en-NZ" sz="3200" dirty="0" smtClean="0">
                <a:solidFill>
                  <a:srgbClr val="FF0000"/>
                </a:solidFill>
              </a:rPr>
              <a:t>x</a:t>
            </a:r>
            <a:r>
              <a:rPr lang="en-NZ" sz="3200" dirty="0" smtClean="0"/>
              <a:t> the currency amount by the currency rate.</a:t>
            </a:r>
          </a:p>
          <a:p>
            <a:pPr algn="ctr"/>
            <a:r>
              <a:rPr lang="en-NZ" sz="3200" dirty="0" smtClean="0"/>
              <a:t>I.e. $300.00(kiwi dollar)x .48(us currency rate)=$144.00 us</a:t>
            </a:r>
          </a:p>
          <a:p>
            <a:pPr algn="ctr"/>
            <a:endParaRPr lang="en-NZ" sz="3200" dirty="0" smtClean="0"/>
          </a:p>
          <a:p>
            <a:pPr algn="ctr"/>
            <a:endParaRPr lang="en-NZ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50112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 smtClean="0"/>
              <a:t>Convert into kiwi dollars from American currency</a:t>
            </a:r>
          </a:p>
          <a:p>
            <a:pPr algn="ctr"/>
            <a:endParaRPr lang="en-NZ" sz="4800" dirty="0" smtClean="0"/>
          </a:p>
          <a:p>
            <a:pPr algn="ctr"/>
            <a:r>
              <a:rPr lang="en-NZ" sz="3200" dirty="0" smtClean="0"/>
              <a:t>Currency amount </a:t>
            </a:r>
            <a:r>
              <a:rPr lang="en-NZ" sz="3200" dirty="0" smtClean="0">
                <a:solidFill>
                  <a:srgbClr val="FF0000"/>
                </a:solidFill>
              </a:rPr>
              <a:t>÷</a:t>
            </a:r>
            <a:r>
              <a:rPr lang="en-NZ" sz="3200" dirty="0" smtClean="0"/>
              <a:t> currency rate = kiwi dollar</a:t>
            </a:r>
          </a:p>
          <a:p>
            <a:pPr algn="ctr"/>
            <a:r>
              <a:rPr lang="en-NZ" sz="3200" dirty="0" smtClean="0"/>
              <a:t>$844.00</a:t>
            </a:r>
          </a:p>
          <a:p>
            <a:pPr algn="ctr"/>
            <a:r>
              <a:rPr lang="en-NZ" sz="3200" dirty="0" smtClean="0"/>
              <a:t>$250.00</a:t>
            </a:r>
          </a:p>
          <a:p>
            <a:pPr algn="ctr"/>
            <a:r>
              <a:rPr lang="en-NZ" sz="3200" dirty="0" smtClean="0"/>
              <a:t>$342.00</a:t>
            </a:r>
          </a:p>
          <a:p>
            <a:pPr algn="ctr"/>
            <a:r>
              <a:rPr lang="en-NZ" sz="3200" dirty="0" smtClean="0"/>
              <a:t>$1009.00</a:t>
            </a:r>
          </a:p>
          <a:p>
            <a:pPr algn="ctr"/>
            <a:r>
              <a:rPr lang="en-NZ" sz="3200" dirty="0" smtClean="0"/>
              <a:t>$4863.oo</a:t>
            </a:r>
          </a:p>
          <a:p>
            <a:pPr algn="ctr"/>
            <a:endParaRPr lang="en-NZ" sz="3200" dirty="0" smtClean="0"/>
          </a:p>
          <a:p>
            <a:pPr algn="ctr"/>
            <a:endParaRPr lang="en-NZ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3214686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=$1758.33</a:t>
            </a:r>
            <a:endParaRPr lang="en-NZ" sz="3200" dirty="0" smtClean="0"/>
          </a:p>
          <a:p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71475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=$520.83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14338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=$712.50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464344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=$2102.08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21495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=$10131.25</a:t>
            </a:r>
            <a:endParaRPr lang="en-N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 smtClean="0"/>
              <a:t>Convert into American dollars from kiwi currency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/>
              <a:t>currency amount </a:t>
            </a:r>
            <a:r>
              <a:rPr lang="en-NZ" sz="3200" dirty="0" smtClean="0">
                <a:solidFill>
                  <a:srgbClr val="FF0000"/>
                </a:solidFill>
              </a:rPr>
              <a:t>x</a:t>
            </a:r>
            <a:r>
              <a:rPr lang="en-NZ" sz="3200" dirty="0" smtClean="0"/>
              <a:t> currency rate</a:t>
            </a:r>
          </a:p>
          <a:p>
            <a:pPr algn="ctr"/>
            <a:r>
              <a:rPr lang="en-NZ" sz="3200" dirty="0" smtClean="0"/>
              <a:t>=American dollars</a:t>
            </a:r>
          </a:p>
          <a:p>
            <a:pPr algn="ctr"/>
            <a:r>
              <a:rPr lang="en-NZ" sz="3200" dirty="0" smtClean="0"/>
              <a:t>$300.00</a:t>
            </a:r>
          </a:p>
          <a:p>
            <a:pPr algn="ctr"/>
            <a:r>
              <a:rPr lang="en-NZ" sz="3200" dirty="0" smtClean="0"/>
              <a:t>$456.90</a:t>
            </a:r>
          </a:p>
          <a:p>
            <a:pPr algn="ctr"/>
            <a:r>
              <a:rPr lang="en-NZ" sz="3200" dirty="0" smtClean="0"/>
              <a:t>$123.00</a:t>
            </a:r>
          </a:p>
          <a:p>
            <a:pPr algn="ctr"/>
            <a:r>
              <a:rPr lang="en-NZ" sz="3200" dirty="0" smtClean="0"/>
              <a:t>$962.00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350043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=$144.00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07194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=$218.88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50057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=$59.04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49291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=$461.76</a:t>
            </a:r>
            <a:endParaRPr lang="en-N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071546"/>
            <a:ext cx="408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>
                <a:latin typeface="Cambria" panose="02040503050406030204" pitchFamily="18" charset="0"/>
                <a:ea typeface="Adobe Fangsong Std R" panose="02020400000000000000" pitchFamily="18" charset="-128"/>
              </a:rPr>
              <a:t>Material cost</a:t>
            </a:r>
          </a:p>
          <a:p>
            <a:pPr algn="ctr"/>
            <a:r>
              <a:rPr lang="en-NZ" sz="3200" dirty="0" smtClean="0">
                <a:latin typeface="Cambria" panose="02040503050406030204" pitchFamily="18" charset="0"/>
                <a:ea typeface="Adobe Fangsong Std R" panose="02020400000000000000" pitchFamily="18" charset="-128"/>
              </a:rPr>
              <a:t>(food items)</a:t>
            </a:r>
            <a:endParaRPr lang="en-NZ" sz="3200" dirty="0">
              <a:latin typeface="Cambria" panose="02040503050406030204" pitchFamily="18" charset="0"/>
              <a:ea typeface="Adobe Fangsong Std R" panose="020204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4" b="98789" l="0" r="975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8" y="2938607"/>
            <a:ext cx="1965501" cy="1671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" y="4143776"/>
            <a:ext cx="2455718" cy="163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2" y="2293463"/>
            <a:ext cx="2226215" cy="148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79" y="2020009"/>
            <a:ext cx="2837093" cy="1892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1" y="4293096"/>
            <a:ext cx="1954894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02" y="5061610"/>
            <a:ext cx="1996049" cy="1331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8" y="3516734"/>
            <a:ext cx="2015501" cy="13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7256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 smtClean="0"/>
              <a:t>Percentage calculation</a:t>
            </a:r>
          </a:p>
          <a:p>
            <a:pPr algn="ctr"/>
            <a:endParaRPr lang="en-NZ" sz="2000" dirty="0" smtClean="0"/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To work out what a % is of something.</a:t>
            </a:r>
          </a:p>
          <a:p>
            <a:pPr algn="ctr"/>
            <a:r>
              <a:rPr lang="en-NZ" sz="3200" dirty="0" smtClean="0"/>
              <a:t>What's 27% of $700.00.</a:t>
            </a:r>
          </a:p>
          <a:p>
            <a:pPr algn="ctr"/>
            <a:r>
              <a:rPr lang="en-NZ" sz="3200" dirty="0" smtClean="0"/>
              <a:t>$700.00 ÷ 100 = 7 x 27 = $189.00</a:t>
            </a:r>
          </a:p>
          <a:p>
            <a:pPr algn="ctr"/>
            <a:r>
              <a:rPr lang="en-NZ" sz="3200" dirty="0" smtClean="0"/>
              <a:t>So therefore $189.00 is 27% of $700.00.</a:t>
            </a:r>
          </a:p>
          <a:p>
            <a:pPr algn="ctr"/>
            <a:endParaRPr lang="en-NZ" sz="3200" dirty="0" smtClean="0"/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To put something into a % we…</a:t>
            </a:r>
          </a:p>
          <a:p>
            <a:pPr algn="ctr"/>
            <a:r>
              <a:rPr lang="en-NZ" sz="3200" dirty="0" smtClean="0"/>
              <a:t>what's 262 as a % of 900</a:t>
            </a:r>
          </a:p>
          <a:p>
            <a:pPr algn="ctr"/>
            <a:r>
              <a:rPr lang="en-NZ" sz="3200" dirty="0" smtClean="0"/>
              <a:t>262 ÷ 900 = 0.2911 x 100 = 29.11%</a:t>
            </a:r>
          </a:p>
          <a:p>
            <a:pPr algn="ctr"/>
            <a:r>
              <a:rPr lang="en-NZ" sz="3200" dirty="0" smtClean="0"/>
              <a:t>So therefore 262 is 29.11% of 900.</a:t>
            </a:r>
          </a:p>
          <a:p>
            <a:pPr algn="ctr"/>
            <a:endParaRPr lang="en-NZ" sz="3200" dirty="0" smtClean="0">
              <a:solidFill>
                <a:srgbClr val="FF0000"/>
              </a:solidFill>
            </a:endParaRPr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3582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Do some examples</a:t>
            </a:r>
          </a:p>
          <a:p>
            <a:pPr algn="ctr"/>
            <a:endParaRPr lang="en-NZ" sz="2000" dirty="0" smtClean="0"/>
          </a:p>
          <a:p>
            <a:pPr algn="ctr"/>
            <a:r>
              <a:rPr lang="en-NZ" sz="3200" dirty="0" smtClean="0"/>
              <a:t>What's  14% of 364</a:t>
            </a:r>
          </a:p>
          <a:p>
            <a:pPr algn="ctr"/>
            <a:r>
              <a:rPr lang="en-NZ" sz="3200" dirty="0" smtClean="0"/>
              <a:t>What's 17% of $16.32</a:t>
            </a:r>
          </a:p>
          <a:p>
            <a:pPr algn="ctr"/>
            <a:r>
              <a:rPr lang="en-NZ" sz="3200" dirty="0" smtClean="0"/>
              <a:t>What's 82% of 462</a:t>
            </a:r>
          </a:p>
          <a:p>
            <a:pPr algn="ctr"/>
            <a:r>
              <a:rPr lang="en-NZ" sz="3200" dirty="0" smtClean="0"/>
              <a:t>What's 22 % of 17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Write these as a %</a:t>
            </a:r>
          </a:p>
          <a:p>
            <a:pPr algn="ctr"/>
            <a:r>
              <a:rPr lang="en-NZ" sz="3200" dirty="0" smtClean="0"/>
              <a:t>333 of 1000</a:t>
            </a:r>
          </a:p>
          <a:p>
            <a:pPr algn="ctr"/>
            <a:r>
              <a:rPr lang="en-NZ" sz="3200" dirty="0" smtClean="0"/>
              <a:t>19 of 292</a:t>
            </a:r>
          </a:p>
          <a:p>
            <a:pPr algn="ctr"/>
            <a:r>
              <a:rPr lang="en-NZ" sz="3200" dirty="0" smtClean="0"/>
              <a:t>64 of 1254</a:t>
            </a:r>
          </a:p>
          <a:p>
            <a:pPr algn="ctr"/>
            <a:r>
              <a:rPr lang="en-NZ" sz="3200" dirty="0" smtClean="0"/>
              <a:t>452 of 200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357950" y="135729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=50.96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8" y="185736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=$2.77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235743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=378.84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78605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 3.74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71475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=33.3%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21481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=6.50%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464344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=5.10%</a:t>
            </a:r>
            <a:endParaRPr lang="en-NZ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21495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=226%</a:t>
            </a:r>
            <a:endParaRPr lang="en-N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74000"/>
                <a:lumOff val="2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63956"/>
              </p:ext>
            </p:extLst>
          </p:nvPr>
        </p:nvGraphicFramePr>
        <p:xfrm>
          <a:off x="1547664" y="1214067"/>
          <a:ext cx="5916545" cy="207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G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KG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KG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G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9675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.936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455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24.096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1255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42345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1.9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628800"/>
            <a:ext cx="1152244" cy="165480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03790"/>
              </p:ext>
            </p:extLst>
          </p:nvPr>
        </p:nvGraphicFramePr>
        <p:xfrm>
          <a:off x="1547664" y="3933056"/>
          <a:ext cx="6012305" cy="212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ML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1500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2.367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1000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34.567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9.865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31800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10.876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687" y="4365104"/>
            <a:ext cx="1152244" cy="16521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09744"/>
              </p:ext>
            </p:extLst>
          </p:nvPr>
        </p:nvGraphicFramePr>
        <p:xfrm>
          <a:off x="107504" y="188640"/>
          <a:ext cx="903649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 smtClean="0"/>
                        <a:t>No need to preach to the converted</a:t>
                      </a:r>
                      <a:endParaRPr lang="en-NZ" sz="3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74000"/>
                <a:lumOff val="2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59897"/>
              </p:ext>
            </p:extLst>
          </p:nvPr>
        </p:nvGraphicFramePr>
        <p:xfrm>
          <a:off x="1547664" y="1214067"/>
          <a:ext cx="5916545" cy="207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G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KG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KG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G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9675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9.675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.936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936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455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.455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24.096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24096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1255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1.255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68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42345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42.345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1.9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1900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628800"/>
            <a:ext cx="1152244" cy="165480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18720"/>
              </p:ext>
            </p:extLst>
          </p:nvPr>
        </p:nvGraphicFramePr>
        <p:xfrm>
          <a:off x="1547664" y="3933056"/>
          <a:ext cx="6012305" cy="212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ML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1500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2.367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2367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1000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34.567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34567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.5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9.865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9865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31800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31.8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10.876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10876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687" y="4365104"/>
            <a:ext cx="1152244" cy="16521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47616"/>
              </p:ext>
            </p:extLst>
          </p:nvPr>
        </p:nvGraphicFramePr>
        <p:xfrm>
          <a:off x="1619672" y="188640"/>
          <a:ext cx="590465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 smtClean="0"/>
                        <a:t>Or is there!!!</a:t>
                      </a:r>
                      <a:endParaRPr lang="en-NZ" sz="3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2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/>
              <a:t>Let’s try a few more conversions</a:t>
            </a:r>
            <a:endParaRPr lang="en-NZ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1727"/>
              </p:ext>
            </p:extLst>
          </p:nvPr>
        </p:nvGraphicFramePr>
        <p:xfrm>
          <a:off x="1524000" y="1397000"/>
          <a:ext cx="2183904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034">
                <a:tc gridSpan="2"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Convert to Imperial</a:t>
                      </a:r>
                      <a:endParaRPr lang="en-N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1800 g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1750 ml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37 cm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250 ml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64 cm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850 g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1.5 l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36728"/>
              </p:ext>
            </p:extLst>
          </p:nvPr>
        </p:nvGraphicFramePr>
        <p:xfrm>
          <a:off x="4860032" y="1412776"/>
          <a:ext cx="218390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62">
                <a:tc gridSpan="2"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Convert to Metric</a:t>
                      </a:r>
                      <a:endParaRPr lang="en-N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3.5 lbs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2.2  </a:t>
                      </a:r>
                      <a:r>
                        <a:rPr lang="en-NZ" sz="1600" dirty="0" err="1" smtClean="0"/>
                        <a:t>pt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18 in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6.2 lbs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6.3 </a:t>
                      </a:r>
                      <a:r>
                        <a:rPr lang="en-NZ" sz="1600" dirty="0" err="1" smtClean="0"/>
                        <a:t>pt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22 in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 lbs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9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/>
              <a:t>How did you Do?</a:t>
            </a:r>
            <a:endParaRPr lang="en-NZ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47136"/>
              </p:ext>
            </p:extLst>
          </p:nvPr>
        </p:nvGraphicFramePr>
        <p:xfrm>
          <a:off x="1524000" y="1397000"/>
          <a:ext cx="2183904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034">
                <a:tc gridSpan="2"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Convert to Imperial</a:t>
                      </a:r>
                      <a:endParaRPr lang="en-N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1800 g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rgbClr val="FF0000"/>
                          </a:solidFill>
                        </a:rPr>
                        <a:t>3.96 lbs</a:t>
                      </a:r>
                      <a:endParaRPr lang="en-N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1750 ml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3.1 </a:t>
                      </a:r>
                      <a:r>
                        <a:rPr lang="en-NZ" dirty="0" err="1" smtClean="0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37 cm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14.6 in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250 ml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.4 </a:t>
                      </a:r>
                      <a:r>
                        <a:rPr lang="en-NZ" dirty="0" err="1" smtClean="0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64 cm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25.2 in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850 g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1.87 lbs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1.5 l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2.6 </a:t>
                      </a:r>
                      <a:r>
                        <a:rPr lang="en-NZ" dirty="0" err="1" smtClean="0">
                          <a:solidFill>
                            <a:srgbClr val="FF0000"/>
                          </a:solidFill>
                        </a:rPr>
                        <a:t>pt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69528"/>
              </p:ext>
            </p:extLst>
          </p:nvPr>
        </p:nvGraphicFramePr>
        <p:xfrm>
          <a:off x="5004048" y="1412776"/>
          <a:ext cx="218390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62">
                <a:tc gridSpan="2"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tx1"/>
                          </a:solidFill>
                        </a:rPr>
                        <a:t>Convert to Metric</a:t>
                      </a:r>
                      <a:endParaRPr lang="en-N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3.5 lbs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1588 g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2.2  </a:t>
                      </a:r>
                      <a:r>
                        <a:rPr lang="en-NZ" sz="1600" dirty="0" err="1" smtClean="0"/>
                        <a:t>pt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mtClean="0">
                          <a:solidFill>
                            <a:srgbClr val="FF0000"/>
                          </a:solidFill>
                        </a:rPr>
                        <a:t>1250lt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18 in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45.7 cm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6.2 lbs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2812 g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6.3 </a:t>
                      </a:r>
                      <a:r>
                        <a:rPr lang="en-NZ" sz="1600" dirty="0" err="1" smtClean="0"/>
                        <a:t>pt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3.6 </a:t>
                      </a:r>
                      <a:r>
                        <a:rPr lang="en-NZ" dirty="0" err="1" smtClean="0">
                          <a:solidFill>
                            <a:srgbClr val="FF0000"/>
                          </a:solidFill>
                        </a:rPr>
                        <a:t>lt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22 in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56cm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2 lbs</a:t>
                      </a:r>
                      <a:endParaRPr lang="en-NZ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907 g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138840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294" y="908720"/>
            <a:ext cx="764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Don’t run away from calculations they are the key to making money!!!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9540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83768" y="1924179"/>
            <a:ext cx="40005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>
                <a:latin typeface="Cambria" panose="02040503050406030204" pitchFamily="18" charset="0"/>
              </a:rPr>
              <a:t>Labour cost</a:t>
            </a:r>
          </a:p>
          <a:p>
            <a:pPr algn="ctr"/>
            <a:r>
              <a:rPr lang="en-NZ" sz="3200" dirty="0" smtClean="0">
                <a:latin typeface="Cambria" panose="02040503050406030204" pitchFamily="18" charset="0"/>
              </a:rPr>
              <a:t>(Cost of staff)</a:t>
            </a:r>
          </a:p>
          <a:p>
            <a:pPr algn="ctr"/>
            <a:endParaRPr lang="en-NZ" sz="4000" dirty="0" smtClean="0"/>
          </a:p>
          <a:p>
            <a:pPr algn="ctr"/>
            <a:endParaRPr lang="en-NZ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9510"/>
            <a:ext cx="2152284" cy="1434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59" y="3139897"/>
            <a:ext cx="1299064" cy="194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7" y="3346085"/>
            <a:ext cx="1517500" cy="227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84" y="3717296"/>
            <a:ext cx="1818899" cy="2728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83" y="362092"/>
            <a:ext cx="2171754" cy="144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60648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Overhead cost</a:t>
            </a:r>
          </a:p>
          <a:p>
            <a:pPr algn="ctr"/>
            <a:r>
              <a:rPr lang="en-NZ" sz="3200" dirty="0" smtClean="0"/>
              <a:t>(operational expenses)</a:t>
            </a:r>
            <a:endParaRPr lang="en-NZ" sz="3200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QACAwQGAQcI/8QAPxAAAQQBAwEFBgMHAgQHAAAAAQACAxEEBRIhMQYTQVFhFCIycYGRB1KhFSMzQnLB0YKxFiQ0Yhc1NkNTg5L/xAAaAQADAQEBAQAAAAAAAAAAAAAAAgMBBAUG/8QAJREAAgIBBAIDAQEBAQAAAAAAAAECAxEEEiExE1EUIkEyI2GB/9oADAMBAAIRAxEAPwCDtHr2VmZUuPjSPix43Fo2OrfR5JpC8eI1ybPmfFRMZR6X8/1RTEh3NX0dUVB4R4Uvs8lLJi91yCTtPeVXK1mVj1G4rM5bNs55tUlzgnPhHImWOVyaOlaxIi8J+VAQ26V1F4OcDu4UsLdya5n7yuqv4kG66UKq1krOzjBEY6HKiII6olPDsbyh8nVPZHC4Mr7E0EdV1IOsfJJchd9k8QI5KuxM3UqcLvRFsZltHCtFNmIfFFQBUoT9pDeiaz4wia4KR7L+GzdXojOLGLCG4bQjOLQ8FzTWEdMeei7DGCeVdjgAqlUhRCNwIF8LnfRVDu6XWxi1K2neKe0DqpN5HIdlEUnqfZY4THsI5WpgPZIehT96qElruqcHX4rMAWDJXVVMrZM2iLd5rryTxagIJPVZjAFf2V3l+qSs7XeaSAPIXMLSjOms3sFqnlY4A3eCu6Seg8l7G3EjzWTZMVscCsfqDS3IJC3GVHYtY7Wo9uRu8Cn28EbHwWdKZuaFazIR3Z46KHRgHsHoickW5h28roOdGOLbnoI/p0Ddl11pCZWj22vVabT2ARgLIpLIZ3NFLU4dsQJHCz8nxFavWWBuOSeFmIoy958kk1kFLDIAaTh0ViaLux0UEfxV4rlnBpo6ISUlksYbS99ePgtJhwe4LVDSsQn33BaCBnNH6KsU0MmitNHtaKVaCMl/Kv5pbVApmPFQ5WTQ6aRdwokUjGw89FSgpjLSkyudt8qMq3ItCxILxSAK0yS6QSKfbzatDLDWHcaUHSyysWQyyWnKxHLws03O98gFWo8nhTlU/wAHViZo2yClySXhBo8wccqf2wean4mMpIsTSAclRCZoVafJYQQOCqD8xjCTYK3awyGO+vouxyDeFnn6vG3k0FG3WYwRVLHFsHJI1W8JLNftpnoks2MzejPysa5lKLAcIp9vW1wOcTVp0UXv7vFejK+O441TJhDIkG1ZvW8Z0pBYEecxzhTuU0wg8EAhY9TjpA9NntgfRYHxxe918kSYHEO91XIsZoHDQFMyAAcDqj5cvRnxI+zI5GnSnM3Noi/BG8SJ8YALUVEDfyhTNgFdEfLl6M+JFfoC1iB80G1gQbG0zIabc0fJbkYzSOWpeys/IFj1kl+A9HF/pis7AmLHBrb46obBgZPeAlhXo/sjSK2ilz2CP8g4SPVt9o1aSK6ZmsFskLKdGfur8k4iZZB6Ip7IL6BcfhNk4c3r5K3yoMX4kvxmTdqIklJIIAKIY+U1/INDzRCXQ4AeGlMn0djYj3e4FXjdU+Dnlp70+CvkaqyFm0Os+ipR6kHvJJNqhkabltkJLXkE+S4yJ0QuUbR6rphVCfTIWTshxg0UWXtaHOcB9VVydYY921r0BmynH3QT8koY3PdZFWj46fBnyZpZZosPM3u4dZV92oNjFOcB9Vm2uMDTXUKm500zjuJpHxUNDWSNljag2R3Dr+SsP1BjOCeVjI5HxMpjiFUysmRjS4yO+6SWiTeclYayTeMGxytbYwG5WfdB8jX4/e/esXnWXkzvlPvOr5odPJL4vdz6rmt0+1HpwjKS5Zu87tDGCae0lDJe1jWcbwfksVI4+JJ+qis0vIt1G14SOmOnWOWbj/jFvmfsksOkpfLfob48D3Ac9FMxwFWVSjkNJ3erqIF4yNvqpGvaG1aG96m967zRgA1HNH+YKdksZNh4+6zb3vdVErjS4Gy4/dAGqbKy73BStkZ+YLMRSurqT9VaiyXA9HBAB8PaR1XRML5PCEe0A8mx9U9s187ljQBYysBB6pwe1/IQ1mQK5aD81I3IrmkuGBe3DzXQA5URPZTmzG+CtSAtPbR9F11VRUTXeJdajfIS+gmMyiVzW1yAfmoZMLGyWFkrOD1pISDz5T45BaaMpQ5TFkoT4aAGf2Vditdk47jJF4t8QhcQshsLCXH0W/injhwpmzOG2jySs/o2DG3c9pJDnWF6mn1ctj3ro8zV6ReRbX2UcPR3TH96TXkoszEbjkMhYSVsooSxu400eZQbNka15EQBJ8aT16mU5E3pYKODL5EfcgunIvwFoFmiWe64b4LVSaccqQvlJ68UFOdJYI/h6ei7PMl2JCt1v6nnr8GS7okIbl4xbfC3mpYseHDcjgHE0AsnqUsbjQo9Vz3zSi2dlF03LDRl52EOIpQUUVlY080qz2NHC+atrUptnsws4KlFJWdjUlLxIfeetMNj3uPRckIaFPHG4BtilzJaTFe2x816kq+Dh3lPvVM1xLbtVgQegaPmSruK0ubu/upxXODXLCFRoUubX+VqzsJBs16qjkcOIvd68rZwaCMssm3OA4LfopInOO2yVUj9420dPUq5G0gCx16LIwbNlJInbyLKc14YSKs+Ci4aOUwSUfH6LfGxd5bbPR94UnnIDXC+hQuSZp55P+rp9E5rr2gCRxH5SK+oSNYeBst9BMZbfDb9Cp4nl3NoQx8nBDAxo6byLVmPMxYo7nyoWkeANqldbm+BZTiuwuJCBVpkrtl3yUGf2iw4/wCCx83yHH6oXqnazIc1rcbFbEfzH3j9l0x0s5dIiroN4ya2N42bpnBg9ULz+0ONikxwAzS+ix/tefnkHIme4kngdPsjWhdnpNRn2uJY1vxef0Vo6OME5zI2aiTe2Jw5WoazM2JpLYiQCGHils8KJuFjsiZ77m9Ff0/s5BhwtZDGAPF38x+aKQ6U1Qu1NPUeho0zzmTyZ+UZOS2ngtaOoCZ7C53A6rWDAjY26sp3cRRiy36WoLV44iUVOTNs0wtYL49VUzyIYi2E7pPXotRkRPl91oppVYaO0i3dUvypfoy055Jq+lahlyOc5w2n9EAyuz2Wz3rte9O0aMiu7aq0vZ+NzT+7aslqHN/Y2NOxfU+e5tMyW2CFXGl5L3UByV7lm9mYHOJLG2qLezUTZL7sKXBVSsR49+w8tJe1fsCH8jUlv1N32AJmpYMmO2QidrSODXiuSalgnGLTLIDXG5n+E3R8caj2XY+Jo3xSFr0MMZ9+B4G4L3Y012NrJ5EtRZB/You1zSg7bJkm76bHf4R7StQ06bGBinFeI2u/wvPNcgdiTl20Va2n4duZk6TnvLBvgj3UuGutQtcZnfbNulWQDYy9OId/zI+jHf4Wf1HWtMgnLXZThXSmO/wiHZ+VsmrGJ7Bsm4FjofBYvtnK7H1qSLYAWGuifURUYP2R0ls7J4aNTp+saVMS4TTO9QwoszU8AttrMl1eOxZTsnB7Xivme0UzqaWj0svycxuIBZdwz5q9VEPGm2Rv1Tja4JdEGZrMMXwY87/R91+hQ9+vZL77rEiDR5g/5U/bSOXTSS6N/ugbnNbwD6oFopnzml8UZPPB4AtP46nxkpGVjr3tFrV9Z1eCJroe6YHCx+7B/wB0Edn6zk/xs1zWnwa4D/ZFe1WJlNczFa6IuhjAe3vRd8k/7hA9B0x2oOkkfKWRxgOcaJsWvOujCV22J3VOUad0+AjgxFzv+Znll9C8o3Fix0KaTXS1JpejseSGB52gkkj0Wy0rQQ/ED3RAuLjRcPDhep/lp4I8i6ydrxDkzunac6cksj4A8kPycN5lDCyiCQvRJYRisjgxI93vW5zQhcWDhQymfOzMeMXZBeCftayOqWHwT8E4tMpaboYZkRERk20E8+K3Wg6c2F7nFgG7xWbk7YaNiuLcJkuU8cbg3a1S6X2xdlZL2Rxta4C+trh1Pmtrbawjr08IQmlnLN7KxoIAoAeJNKrJqEEILQ8F3pysvLqORkn949w9FLE0uo+K8vYvZ6eQz7e+U+4ePVT44LyNyH4rDuvxRfHaNvREjYk8TG+SsbG+SZGBwp9o8lCT5KIj2N8kx8YLfhVvYPAcrjozSmpsdpYA2TjtI6IZMwtPh86WiliscoZlY13a6ItNE2Db9R9klJ7MktMPMey3aGDQtXy8fKG7BmcacOdp8CtTqGkjLlj1LSpm5OO4DfsO4geVeC8VcJWO/etnafGwf7q1iapl4hHs2bPB5AOIr7Fexulv8i4PPlpoyWDTdq9LDclxkiIZvseVK/8Ahrl42HqeXpuUWRNzGFjHbaAvp4rHS6tlZDrl1R5PiXOcb+5U0GpvZROp45c08FwdY/RLqLXNrC/9HoocYbWz1LK7Nz42p400MRLPGRnwkgrCfiHJjO1+XYGWGjcaB5UQ7S6oMcRN18NZXQOeP7Ie7OJNv1OBzrBJIcfXySSnKccSNq08a5to2HYgR5+gz4sdGcPDg0ckilptF0Z2mSe36g50EMLzI7wLgBwF5Y3UnwkPj1ItfVExsIXcvWsvKDWS52VO27raf05Tuxyi45wmSlpouzeXu0eoajrGqS5mPEO7shjXDgt9VzAbqWNiBmJjQQu3bhtsgH6lUMV+VlSlmNi6lK49SW1/Yq7FpOuyy93Fo+a/afikcQP7KKtsi/qdThHbtZUfpOpxzvycqeIssncX2efT6lW9Ii0zCbLC7JJ3uB3tb4DmuSiEHZLW5ztngxsUeJlJdX6lEIex5jjJyNYYHD+XHiH91tD2PL7EtkpR2j8PtFpGlQ1h4uZkv8XPIaD9lRzvxE1OQ7MePHgjHwtaLKtN7M6XHG10rsjIf/MZJKb9glPBiQEezYeOxrRVtZ0+6u5Qk8y5ZzwgocIAS6vrur00mV48ttD9QmexyR7hmZAbXVrFf1DLl4DH+7V+g+yB5D3uo7iSfNb8jagcZSeFwSZWdHA3u8ZlDztHvw2xZNR1LKe4+61g5+qx0gcSbH2C1X4fZ0uDPkGF3BFPB6FcVt9lnbL11Rr/ADLPQBA9j6BuuoCvY5Hr9ljoe2HsWs93mFvdvf8AF0pej4sWHqELZYHNdY+JjuCuWTwjoi8vBHikItiqk7Bdj8s95p/RWsV4IFJe1wUSCLRYClY0g8hRRG6Vgcmlyy4KJocAbTkl0BTGGPZuVWeGwQr1JrmghNGWGZKOewR7IfJJFO7CSr5RdiPlnCzctoDWSOr8oeRaN4+bMJGmWNrg0Gu8DSR9KQnD7nb/AAh58IvgtY5vuxDqerbXoxtbWcnE61FhSCdjiN2DjvBHxux2c/orTRiDh+m4W3oS7HYefsmxOjbsuMuFeSIxyRD4g0DzDQhzbDBARjPYAzTMDjyx2C/0U0UmK2AOdpOD4/8AsN/wn7owXMBptdeKP2Tw+Gmuka1xb4ABZuZo0ZETWkw4OJH/ANzYxYSOXkEh28NrptAH+yb14MQd6E8LgBDnNDGsDqBJ5ACN7BLktR5TpYz32Q+hyRe418ku8t4Ld5YfhLuSVEQ1xppc0HglvVTtcIxTpHbQ2kOTZrWDkYlk3u2fuwDw4A2VA+NwAPAA6glWS4bA4G68yqOZquJAxzZ5YW2KJdIAs59i8FfJG0kAAuPgG1SC5UhZcYd73io9R7V6ZC9x9qY4+UR3E/ZZvUu1+PM/dDjyH+o0kd0YvljOqTXCCsrg9vLLHRCszLx4GEyyR+gb1QDO1vIzOB+6Z+Vh6/ND2APeNxpTeo3PESkNL+yCr8qXOkMWICxpPJd1R3S5m6XjOibK1z3cvcgEMjIWBrDY81C6Zwl3BVf1j2NznEejQ6tG7Nb3reHqPs/2s1TQpg2HIc1rT/DcbChw81rmBryK8VDq0UT2FwHI6FTyGF0ezdifxRxNVyW4GrMbBK80yQH3H+nzXo78NpIlgPBXyDpLizNjd7xLXeC+quxmpDK7OYjsg/vNlOs+KjLrdEdf1tbCUcovhWmSAlZ6fUI48t7ePiKuQ5zHHw+6ydbYZQZ7wJzZAhIzGnoQfS105lfy/qk8LHU0F94XHE14fVBnZ8beXOLfRclzox1kA+qPCwc0wvuPm1JA/wBoRf8Ay/qkjwszej5Rh1zLhI2llVVEK5F2rzo6qOE15tQTakW11TYsj+juEX2jUQ9uc6OrxcZ1ee7/ACrLfxEymihgQV/W5Ys9VxK7p+zPFD0blv4j5TW0dPiP/wBh/wAJv/iLlg+5p8A+b3FYhJZ5rPYeKHo2rvxG1G/cw8Zo8i55/uoj+IWp7abjYoH9JP8AdY9JHms9h4oejVu7f64RTJIIx4BsQVPI7Y69O7c/Pkaf+wBv9kASWO2b7YyhFfhem1fUJie9zMh99bkKqulc74iSfMklRpJdz9m4Q7dxS5a4ksyadtOu0xOTQAlZIWiq/VO3k8qEJwJul0x6EwkyaN/vCuPqi2JKMiHupOb6FD8fDmmIEcbnErXaH2bfGBJONp46p1FkpNY4J+zemY0bi7uw43dlbfFz58ZobFJtA+yD4+LFi8QWT42p7PmmwksE1y8hr9ovc4ve8WTfwp37XnafccK86QVrj5ru+uCtDag4dWkd8Qv5FN/abwQdp+rig293ml3hHUlAbUHDqrzy0AfM2mDVsgCmuY0eQag3eJb3eaA2oM/tbJ/O3/8AKSDb3eaSA2o8Xdy4UuSCrUW4rpku7C53cmsHUkNXF21xcowkl0C0iKRgDiS7SS3AHEk4NsdU5rG3y/8ARCTZjeBlFKiptsfi4n6LjgwdBY+aoq+OQyQpLvCSkacTm9Vyl0AhNHhgWsKAzzBgFrS6bocM8oa8bm+O11ELKMkfHZY4tPotn2BMs00xNmvE8ruqnGScUuTmvjLiWeDSYenw4cYZDH8PQk8q5tsC1I5hBpLb6pnx2YuURbSOiekRRSSvnoBJLoFru31WoBqSdt9UtvqhgNT7C5t9UtvqsQHbCS5t9UkwHiSSe1pJVmGFrviC4IwcjolJR7KaSMRYcJ5pWW40BFthaqKhsl8iJnxwktK3BxyATG2052JBf8NqotPx2Z50Zhda0lajuYfCNv2XCyMdGAfJb8dfrM+R/wAM4yGV/wADCfkrTNLyX8hlD1RttBpaOhUzDVrY0RFlqH+AeLRpj8Ra1dOjPsAvH0RuM7jQPKdvJJZ0rxVfHD0Sd0/ZnX6UGNNyWfRV3YzGGjZ+aN5PLSD4i0OkYLS+KK5KQtk+2UnxADgJjuinlHkq5IpLKCLxbY1ehfhg1rjOLorz1bD8P80YeWdzg0Od4qmlj/oS1WfHlHpWThuHQKoYJRdtReGVs0bXbgQfIpPhDiV12Vo5oWNcAMxuvnqlQROXHA4KqyY4aabyFB1+i0Z5KwFdElLsrouJMDEe13mltd5qWimuFowZkZVdUrrquplFY1gYdub5JJiSAPGWmlahd6Kop4HAD3jSjWWkshPHcDwr0O0NHqhML29dytNlpvJ4CujjnHkvuc0BoB6JpnjBo9VS71rhw8ceajErd1FwKYXaW5Zml3uKEyknoonZMLDW+/ooX5cf8qxvHYyhL0Wg9xcBdKZjnNJ54KGDK8QmOzXX7opLvib4pMM7+bvok/Ia0cEfdBHZUrxW79FEXuPUlG9DLTsLT5jSbLhVUqU2Qw1tKqOvxamrG2ysaooe+Szx0TByUk6gsjGTfJVYQmir8VaxZzE4EeBuiq7RypRETy3ou2qtroSXKwz0LsprjyGRSnhxrqt+2i0EEm/MLxfSHlksbmkghwXr2HIXY8XJ+FdNsVhM87qbRYcwOVeWBo6dVaTCL+ahgcGyRlpUJBJ6IhIwm1Vexw6KbisjqTwRcnik0tUyQFJMIcrOabTSLCsP45UL2Fp9Eskhkxm31SXUkuBjxJdCRbS4F5+HF4Z0nU6/JcpcHVPhoB+5y5dro8lxNnCMYkly+aXUZ3cIY5a60gHnlccOLSHVZna8MzstRzxMHELSfNybJkOeQaaPQBQBdHJVV6MwTkF53eKiHxWrMPUWOFJkYxBDmj3Su9adNIl5MPDII2bgR4poYQ6q5VmGItNq97J31OAp3+66Y0LtE5WqLKkcDJABfKsQwOidwFLBjuY4Aij8kc03TJMk1s+tLo2rGWc1lz/Bui4Rmmj443L0fGY6JgbXAQjTNI9kaC7r8kah6USue6zc+CcE1y/0m3X1XNnku7fVIO56KI4xwNUoHwlw6cq05viE3ogCj3dHjqnNjP8AMrEjKPC41hPXhLgfJXfGDwoJRaI92FXlipY4s1SRR2nySVrZ6JJdrG3I8Gd0XIml7gAtL237OZGg61PF3J9lkeXwSAcFp5r5hCcCF22STaaaKtcUat9qOuU0lkquaAVE8UeFZELyaoqBwIf0T6pfXKRsWmzrBbb8UqCtMgJxbAPVdix/ckLrsN4V41LalgTyIoD4lM5oFKNrHb6rxRJ+KXRsNHlQ0sMp5Rs7FHGSjKza1p8Coh1RmTT3uxAWscSHeShh0ud5oRvPoAq26f8A0TFV0WslNrAW8LjIuVosTRMlxAELh/UFfh7Mzl53030XSqYcMk9Qvwz8ENhE8XHEkex4JvpS0uD2biY7947cj2LpmLEBthF+ZXUrIxXRyycpGAj0qV8lMieR5gI3iaC+wZA4DyW09kY5opnI6UuCAXx1WO9/iF8e7tgrF0XH4Pd27zKK4+IyLhrQK8lZijLFKWg8qU7JSGUUuCOMW2l0RhptPoqQAObRSGkTSbrwUuxvkmFhHhwnM4QA+kyQDqnpIAgPPVJJ4O5IC0AOAFJszQeie0GlK2J0p2N8fFDeAKXdlJFf2bH+ZJT8iG2sB/iT/wCmZ/6yvJsH/wAuf/Ukkp6X+itv8EDfjQ93xlJJZqv4Q9f9MIRf9D/qTmfwpf6Ukl1R6iQfZQj/AIhR2L+CxJJc+k/TdT0grj/9L/qVvE6hJJdV39EKf5YYxfiarDv4rkkki6HXQ+HqrsfgkktGZaiTR1SSWAiTwCc3okkgx9nU5vikkgwc74UxvVJJAD0kkkARSdUm+KSSAJG9EQwv4CSSSzoaPZOkkkuUuf/Z"/>
          <p:cNvSpPr>
            <a:spLocks noChangeAspect="1" noChangeArrowheads="1"/>
          </p:cNvSpPr>
          <p:nvPr/>
        </p:nvSpPr>
        <p:spPr bwMode="auto">
          <a:xfrm>
            <a:off x="1259632" y="22528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9" y="1934590"/>
            <a:ext cx="2029756" cy="1957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07" y="2031568"/>
            <a:ext cx="2533650" cy="1878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78" y="2016725"/>
            <a:ext cx="2628900" cy="1850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9" y="4437112"/>
            <a:ext cx="2014146" cy="2005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27" y="439042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24" y="4368146"/>
            <a:ext cx="2538608" cy="210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96913"/>
            <a:ext cx="7776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Net profit </a:t>
            </a:r>
          </a:p>
          <a:p>
            <a:pPr algn="ctr"/>
            <a:r>
              <a:rPr lang="en-NZ" b="1" dirty="0" smtClean="0">
                <a:solidFill>
                  <a:srgbClr val="FF0000"/>
                </a:solidFill>
              </a:rPr>
              <a:t>(the amount left after all materials ,labour and over heads are paid)</a:t>
            </a:r>
          </a:p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2088232" cy="2590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9388" y="2405467"/>
            <a:ext cx="3881847" cy="25885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23928" y="359984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412776"/>
            <a:ext cx="65722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Gross profit</a:t>
            </a:r>
          </a:p>
          <a:p>
            <a:pPr algn="ctr"/>
            <a:r>
              <a:rPr lang="en-NZ" sz="3200" dirty="0" smtClean="0"/>
              <a:t>(also known as a margin/mark up</a:t>
            </a:r>
            <a:r>
              <a:rPr lang="en-NZ" sz="3200" dirty="0"/>
              <a:t>)</a:t>
            </a:r>
            <a:endParaRPr lang="en-NZ" sz="3200" dirty="0" smtClean="0"/>
          </a:p>
          <a:p>
            <a:pPr algn="ctr"/>
            <a:endParaRPr lang="en-NZ" sz="4000" dirty="0"/>
          </a:p>
          <a:p>
            <a:pPr algn="ctr"/>
            <a:r>
              <a:rPr lang="en-NZ" sz="3200" b="1" i="1" dirty="0" smtClean="0">
                <a:solidFill>
                  <a:srgbClr val="FF0000"/>
                </a:solidFill>
              </a:rPr>
              <a:t>Gross profit </a:t>
            </a:r>
            <a:r>
              <a:rPr lang="en-NZ" sz="3200" dirty="0" smtClean="0"/>
              <a:t>is the amount that is</a:t>
            </a:r>
          </a:p>
          <a:p>
            <a:pPr algn="ctr"/>
            <a:r>
              <a:rPr lang="en-NZ" sz="3200" dirty="0" smtClean="0"/>
              <a:t> left after only the </a:t>
            </a:r>
            <a:r>
              <a:rPr lang="en-NZ" sz="3200" b="1" dirty="0" smtClean="0">
                <a:solidFill>
                  <a:srgbClr val="FF0000"/>
                </a:solidFill>
              </a:rPr>
              <a:t>food cost </a:t>
            </a:r>
            <a:r>
              <a:rPr lang="en-NZ" sz="3200" dirty="0" smtClean="0"/>
              <a:t>has been </a:t>
            </a:r>
            <a:r>
              <a:rPr lang="en-NZ" sz="3200" dirty="0">
                <a:solidFill>
                  <a:prstClr val="black"/>
                </a:solidFill>
              </a:rPr>
              <a:t>taken </a:t>
            </a:r>
            <a:r>
              <a:rPr lang="en-NZ" sz="3200" dirty="0" smtClean="0">
                <a:solidFill>
                  <a:prstClr val="black"/>
                </a:solidFill>
              </a:rPr>
              <a:t>out !</a:t>
            </a:r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000240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4000" dirty="0" smtClean="0"/>
              <a:t> Chicken dish sold for     $3.50</a:t>
            </a:r>
          </a:p>
          <a:p>
            <a:pPr algn="ctr"/>
            <a:r>
              <a:rPr lang="en-NZ" sz="4000" dirty="0" smtClean="0"/>
              <a:t>Take away food cost        $1.20</a:t>
            </a:r>
          </a:p>
          <a:p>
            <a:pPr algn="ctr"/>
            <a:r>
              <a:rPr lang="en-NZ" sz="4000" dirty="0" smtClean="0"/>
              <a:t>    =  </a:t>
            </a:r>
            <a:r>
              <a:rPr lang="en-NZ" sz="4000" b="1" dirty="0" smtClean="0">
                <a:solidFill>
                  <a:srgbClr val="FF0000"/>
                </a:solidFill>
              </a:rPr>
              <a:t>gross profit              $2.30</a:t>
            </a:r>
            <a:endParaRPr lang="en-NZ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98072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FF0000"/>
                </a:solidFill>
              </a:rPr>
              <a:t>Example</a:t>
            </a:r>
            <a:r>
              <a:rPr lang="en-NZ" sz="4000" dirty="0" smtClean="0"/>
              <a:t> 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EBAB6F429394AA7E3A869A025BE49" ma:contentTypeVersion="36" ma:contentTypeDescription="Create a new document." ma:contentTypeScope="" ma:versionID="31e1dd621f51f723e18d8a989954d78e">
  <xsd:schema xmlns:xsd="http://www.w3.org/2001/XMLSchema" xmlns:xs="http://www.w3.org/2001/XMLSchema" xmlns:p="http://schemas.microsoft.com/office/2006/metadata/properties" xmlns:ns3="294a628e-2b13-4d25-849d-1615186c467a" xmlns:ns4="328ec57f-3e1e-47f5-9879-12c6ebe48bf8" targetNamespace="http://schemas.microsoft.com/office/2006/metadata/properties" ma:root="true" ma:fieldsID="8fc756db87940ce444d53fe8402c7b76" ns3:_="" ns4:_="">
    <xsd:import namespace="294a628e-2b13-4d25-849d-1615186c467a"/>
    <xsd:import namespace="328ec57f-3e1e-47f5-9879-12c6ebe48bf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TeamsChannelId" minOccurs="0"/>
                <xsd:element ref="ns3:Math_Settings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628e-2b13-4d25-849d-1615186c467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MediaServiceLocation" ma:internalName="MediaServiceLocation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ec57f-3e1e-47f5-9879-12c6ebe48bf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94a628e-2b13-4d25-849d-1615186c467a" xsi:nil="true"/>
    <Owner xmlns="294a628e-2b13-4d25-849d-1615186c467a">
      <UserInfo>
        <DisplayName/>
        <AccountId xsi:nil="true"/>
        <AccountType/>
      </UserInfo>
    </Owner>
    <Students xmlns="294a628e-2b13-4d25-849d-1615186c467a">
      <UserInfo>
        <DisplayName/>
        <AccountId xsi:nil="true"/>
        <AccountType/>
      </UserInfo>
    </Students>
    <Student_Groups xmlns="294a628e-2b13-4d25-849d-1615186c467a">
      <UserInfo>
        <DisplayName/>
        <AccountId xsi:nil="true"/>
        <AccountType/>
      </UserInfo>
    </Student_Groups>
    <TeamsChannelId xmlns="294a628e-2b13-4d25-849d-1615186c467a" xsi:nil="true"/>
    <NotebookType xmlns="294a628e-2b13-4d25-849d-1615186c467a" xsi:nil="true"/>
    <Distribution_Groups xmlns="294a628e-2b13-4d25-849d-1615186c467a" xsi:nil="true"/>
    <Is_Collaboration_Space_Locked xmlns="294a628e-2b13-4d25-849d-1615186c467a" xsi:nil="true"/>
    <IsNotebookLocked xmlns="294a628e-2b13-4d25-849d-1615186c467a" xsi:nil="true"/>
    <Self_Registration_Enabled xmlns="294a628e-2b13-4d25-849d-1615186c467a" xsi:nil="true"/>
    <Has_Teacher_Only_SectionGroup xmlns="294a628e-2b13-4d25-849d-1615186c467a" xsi:nil="true"/>
    <Math_Settings xmlns="294a628e-2b13-4d25-849d-1615186c467a" xsi:nil="true"/>
    <DefaultSectionNames xmlns="294a628e-2b13-4d25-849d-1615186c467a" xsi:nil="true"/>
    <Invited_Teachers xmlns="294a628e-2b13-4d25-849d-1615186c467a" xsi:nil="true"/>
    <Invited_Students xmlns="294a628e-2b13-4d25-849d-1615186c467a" xsi:nil="true"/>
    <Teachers xmlns="294a628e-2b13-4d25-849d-1615186c467a">
      <UserInfo>
        <DisplayName/>
        <AccountId xsi:nil="true"/>
        <AccountType/>
      </UserInfo>
    </Teachers>
    <Templates xmlns="294a628e-2b13-4d25-849d-1615186c467a" xsi:nil="true"/>
    <Self_Registration_Enabled0 xmlns="294a628e-2b13-4d25-849d-1615186c467a" xsi:nil="true"/>
    <AppVersion xmlns="294a628e-2b13-4d25-849d-1615186c467a" xsi:nil="true"/>
    <CultureName xmlns="294a628e-2b13-4d25-849d-1615186c467a" xsi:nil="true"/>
    <LMS_Mappings xmlns="294a628e-2b13-4d25-849d-1615186c467a" xsi:nil="true"/>
  </documentManagement>
</p:properties>
</file>

<file path=customXml/itemProps1.xml><?xml version="1.0" encoding="utf-8"?>
<ds:datastoreItem xmlns:ds="http://schemas.openxmlformats.org/officeDocument/2006/customXml" ds:itemID="{05B400FF-FC2B-424B-8341-D6DF93A51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a628e-2b13-4d25-849d-1615186c467a"/>
    <ds:schemaRef ds:uri="328ec57f-3e1e-47f5-9879-12c6ebe48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D616C-4783-4698-BF36-6E5254CDEB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DB41E-5C2E-484B-8675-6A61680CDA57}">
  <ds:schemaRefs>
    <ds:schemaRef ds:uri="http://schemas.microsoft.com/office/2006/documentManagement/types"/>
    <ds:schemaRef ds:uri="328ec57f-3e1e-47f5-9879-12c6ebe48bf8"/>
    <ds:schemaRef ds:uri="294a628e-2b13-4d25-849d-1615186c467a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1512</TotalTime>
  <Words>1830</Words>
  <Application>Microsoft Office PowerPoint</Application>
  <PresentationFormat>On-screen Show (4:3)</PresentationFormat>
  <Paragraphs>507</Paragraphs>
  <Slides>46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Adobe Fangsong Std R</vt:lpstr>
      <vt:lpstr>Arial</vt:lpstr>
      <vt:lpstr>Calibri</vt:lpstr>
      <vt:lpstr>Cambria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Waiariki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64</dc:title>
  <dc:creator>hawthorr</dc:creator>
  <cp:lastModifiedBy>Chris Fortune</cp:lastModifiedBy>
  <cp:revision>158</cp:revision>
  <dcterms:created xsi:type="dcterms:W3CDTF">2009-05-19T00:05:01Z</dcterms:created>
  <dcterms:modified xsi:type="dcterms:W3CDTF">2020-05-03T05:43:15Z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0x010100E6CEBAB6F429394AA7E3A869A025BE49</vt:lpwstr>
  </property>
</Properties>
</file>