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7" r:id="rId2"/>
    <p:sldId id="258" r:id="rId3"/>
    <p:sldId id="260" r:id="rId4"/>
    <p:sldId id="261" r:id="rId5"/>
    <p:sldId id="262" r:id="rId6"/>
    <p:sldId id="263" r:id="rId7"/>
    <p:sldId id="301" r:id="rId8"/>
    <p:sldId id="264" r:id="rId9"/>
    <p:sldId id="267" r:id="rId10"/>
    <p:sldId id="30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65119" autoAdjust="0"/>
  </p:normalViewPr>
  <p:slideViewPr>
    <p:cSldViewPr>
      <p:cViewPr varScale="1">
        <p:scale>
          <a:sx n="111" d="100"/>
          <a:sy n="111" d="100"/>
        </p:scale>
        <p:origin x="128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52418-56F4-486B-A2E8-114E5C6E2A98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DB67C-2941-4D27-8D4F-35D88B35E2C1}" type="slidenum">
              <a:rPr lang="en-NZ" smtClean="0"/>
              <a:pPr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57202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DB67C-2941-4D27-8D4F-35D88B35E2C1}" type="slidenum">
              <a:rPr lang="en-NZ" smtClean="0"/>
              <a:pPr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89302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1000">
              <a:schemeClr val="accent1">
                <a:lumMod val="74000"/>
                <a:lumOff val="26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4E195D-B410-41D8-958D-4F7B0AE13E7D}" type="datetimeFigureOut">
              <a:rPr lang="en-US" smtClean="0"/>
              <a:pPr/>
              <a:t>2/28/2017</a:t>
            </a:fld>
            <a:endParaRPr lang="en-N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N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F6294-FE76-45BA-A617-7C76583902EA}" type="slidenum">
              <a:rPr lang="en-NZ" smtClean="0"/>
              <a:pPr/>
              <a:t>‹#›</a:t>
            </a:fld>
            <a:endParaRPr lang="en-N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260648"/>
            <a:ext cx="7746084" cy="852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 smtClean="0"/>
              <a:t>How much should we charge?</a:t>
            </a:r>
          </a:p>
          <a:p>
            <a:pPr algn="ctr"/>
            <a:r>
              <a:rPr lang="en-NZ" sz="2800" dirty="0" smtClean="0"/>
              <a:t>To set the selling price of any product </a:t>
            </a:r>
          </a:p>
          <a:p>
            <a:pPr algn="ctr"/>
            <a:r>
              <a:rPr lang="en-NZ" sz="2800" dirty="0" smtClean="0"/>
              <a:t>We must first know……..</a:t>
            </a:r>
          </a:p>
          <a:p>
            <a:pPr algn="ctr"/>
            <a:endParaRPr lang="en-NZ" sz="3200" dirty="0" smtClean="0"/>
          </a:p>
          <a:p>
            <a:r>
              <a:rPr lang="en-NZ" sz="3200" b="1" dirty="0" smtClean="0"/>
              <a:t>   </a:t>
            </a:r>
            <a:r>
              <a:rPr lang="en-NZ" sz="3200" b="1" dirty="0" smtClean="0"/>
              <a:t>*</a:t>
            </a:r>
            <a:r>
              <a:rPr lang="en-NZ" sz="3200" b="1" dirty="0" smtClean="0">
                <a:solidFill>
                  <a:srgbClr val="FF0000"/>
                </a:solidFill>
              </a:rPr>
              <a:t>Food Cost</a:t>
            </a:r>
            <a:endParaRPr lang="en-NZ" sz="3200" b="1" dirty="0" smtClean="0">
              <a:solidFill>
                <a:srgbClr val="FF0000"/>
              </a:solidFill>
            </a:endParaRPr>
          </a:p>
          <a:p>
            <a:endParaRPr lang="en-NZ" sz="3200" b="1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Labour cost </a:t>
            </a:r>
          </a:p>
          <a:p>
            <a:endParaRPr lang="en-NZ" sz="3200" b="1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Overheads</a:t>
            </a:r>
          </a:p>
          <a:p>
            <a:endParaRPr lang="en-NZ" sz="3200" b="1" dirty="0" smtClean="0"/>
          </a:p>
          <a:p>
            <a:r>
              <a:rPr lang="en-NZ" sz="3200" b="1" dirty="0" smtClean="0"/>
              <a:t>   *</a:t>
            </a:r>
            <a:r>
              <a:rPr lang="en-NZ" sz="3200" b="1" dirty="0" smtClean="0">
                <a:solidFill>
                  <a:srgbClr val="FF0000"/>
                </a:solidFill>
              </a:rPr>
              <a:t>Net profit</a:t>
            </a:r>
          </a:p>
          <a:p>
            <a:endParaRPr lang="en-NZ" sz="3200" dirty="0" smtClean="0"/>
          </a:p>
          <a:p>
            <a:pPr algn="ctr"/>
            <a:endParaRPr lang="en-NZ" sz="3200" dirty="0"/>
          </a:p>
          <a:p>
            <a:pPr algn="ctr"/>
            <a:endParaRPr lang="en-NZ" sz="4000" dirty="0" smtClean="0"/>
          </a:p>
          <a:p>
            <a:pPr algn="ctr"/>
            <a:endParaRPr lang="en-NZ" sz="4000" dirty="0"/>
          </a:p>
          <a:p>
            <a:pPr algn="ctr"/>
            <a:r>
              <a:rPr lang="en-NZ" sz="4000" dirty="0" smtClean="0"/>
              <a:t> </a:t>
            </a:r>
            <a:endParaRPr lang="en-NZ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1643042" y="464344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7138840" cy="4176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294" y="908720"/>
            <a:ext cx="76410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400" dirty="0" smtClean="0"/>
              <a:t>Don’t run away from calculations they are the key to making money!!!</a:t>
            </a: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9540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1071546"/>
            <a:ext cx="4089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latin typeface="Cambria" panose="02040503050406030204" pitchFamily="18" charset="0"/>
                <a:ea typeface="Adobe Fangsong Std R" panose="02020400000000000000" pitchFamily="18" charset="-128"/>
              </a:rPr>
              <a:t>Food Cost</a:t>
            </a:r>
            <a:endParaRPr lang="en-NZ" sz="4000" dirty="0" smtClean="0">
              <a:latin typeface="Cambria" panose="02040503050406030204" pitchFamily="18" charset="0"/>
              <a:ea typeface="Adobe Fangsong Std R" panose="02020400000000000000" pitchFamily="18" charset="-128"/>
            </a:endParaRPr>
          </a:p>
          <a:p>
            <a:pPr algn="ctr"/>
            <a:r>
              <a:rPr lang="en-NZ" sz="3200" dirty="0" smtClean="0">
                <a:latin typeface="Cambria" panose="02040503050406030204" pitchFamily="18" charset="0"/>
                <a:ea typeface="Adobe Fangsong Std R" panose="02020400000000000000" pitchFamily="18" charset="-128"/>
              </a:rPr>
              <a:t>(food items)</a:t>
            </a:r>
            <a:endParaRPr lang="en-NZ" sz="3200" dirty="0">
              <a:latin typeface="Cambria" panose="02040503050406030204" pitchFamily="18" charset="0"/>
              <a:ea typeface="Adobe Fangsong Std R" panose="02020400000000000000" pitchFamily="18" charset="-12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454" b="98789" l="0" r="9757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58" y="2938607"/>
            <a:ext cx="1965501" cy="16717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34" y="4143776"/>
            <a:ext cx="2455718" cy="163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42" y="2293463"/>
            <a:ext cx="2226215" cy="14809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279" y="2020009"/>
            <a:ext cx="2837093" cy="1892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91" y="4293096"/>
            <a:ext cx="1954894" cy="15121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02" y="5061610"/>
            <a:ext cx="1996049" cy="13310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48" y="3516734"/>
            <a:ext cx="2015501" cy="13439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3768" y="1924179"/>
            <a:ext cx="40005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>
                <a:latin typeface="Cambria" panose="02040503050406030204" pitchFamily="18" charset="0"/>
              </a:rPr>
              <a:t>Labour cost</a:t>
            </a:r>
          </a:p>
          <a:p>
            <a:pPr algn="ctr"/>
            <a:r>
              <a:rPr lang="en-NZ" sz="3200" dirty="0" smtClean="0">
                <a:latin typeface="Cambria" panose="02040503050406030204" pitchFamily="18" charset="0"/>
              </a:rPr>
              <a:t>(Cost of staff)</a:t>
            </a:r>
          </a:p>
          <a:p>
            <a:pPr algn="ctr"/>
            <a:endParaRPr lang="en-NZ" sz="4000" dirty="0" smtClean="0"/>
          </a:p>
          <a:p>
            <a:pPr algn="ctr"/>
            <a:endParaRPr lang="en-NZ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89510"/>
            <a:ext cx="2152284" cy="1434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059" y="3139897"/>
            <a:ext cx="1299064" cy="1947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57" y="3346085"/>
            <a:ext cx="1517500" cy="22768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484" y="3717296"/>
            <a:ext cx="1818899" cy="27283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83" y="362092"/>
            <a:ext cx="2171754" cy="1448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260648"/>
            <a:ext cx="50720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Overhead cost</a:t>
            </a:r>
          </a:p>
          <a:p>
            <a:pPr algn="ctr"/>
            <a:r>
              <a:rPr lang="en-NZ" sz="3200" dirty="0" smtClean="0"/>
              <a:t>(operational expenses)</a:t>
            </a:r>
            <a:endParaRPr lang="en-NZ" sz="3200" dirty="0"/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hAOEDASIAAhEBAxEB/8QAHAAAAQUBAQEAAAAAAAAAAAAABQACAwQGAQcI/8QAPxAAAQQBAwEFBgMHAgQHAAAAAQACAxEEBRIhMQYTQVFhFCIycYGRB1KhFSMzQnLB0YKxFiQ0Yhc1NkNTg5L/xAAaAQADAQEBAQAAAAAAAAAAAAAAAgMBBAUG/8QAJREAAgIBBAIDAQEBAQAAAAAAAAECAxEEEiExE1EUIkEyI2GB/9oADAMBAAIRAxEAPwCDtHr2VmZUuPjSPix43Fo2OrfR5JpC8eI1ybPmfFRMZR6X8/1RTEh3NX0dUVB4R4Uvs8lLJi91yCTtPeVXK1mVj1G4rM5bNs55tUlzgnPhHImWOVyaOlaxIi8J+VAQ26V1F4OcDu4UsLdya5n7yuqv4kG66UKq1krOzjBEY6HKiII6olPDsbyh8nVPZHC4Mr7E0EdV1IOsfJJchd9k8QI5KuxM3UqcLvRFsZltHCtFNmIfFFQBUoT9pDeiaz4wia4KR7L+GzdXojOLGLCG4bQjOLQ8FzTWEdMeei7DGCeVdjgAqlUhRCNwIF8LnfRVDu6XWxi1K2neKe0DqpN5HIdlEUnqfZY4THsI5WpgPZIehT96qElruqcHX4rMAWDJXVVMrZM2iLd5rryTxagIJPVZjAFf2V3l+qSs7XeaSAPIXMLSjOms3sFqnlY4A3eCu6Seg8l7G3EjzWTZMVscCsfqDS3IJC3GVHYtY7Wo9uRu8Cn28EbHwWdKZuaFazIR3Z46KHRgHsHoickW5h28roOdGOLbnoI/p0Ddl11pCZWj22vVabT2ARgLIpLIZ3NFLU4dsQJHCz8nxFavWWBuOSeFmIoy958kk1kFLDIAaTh0ViaLux0UEfxV4rlnBpo6ISUlksYbS99ePgtJhwe4LVDSsQn33BaCBnNH6KsU0MmitNHtaKVaCMl/Kv5pbVApmPFQ5WTQ6aRdwokUjGw89FSgpjLSkyudt8qMq3ItCxILxSAK0yS6QSKfbzatDLDWHcaUHSyysWQyyWnKxHLws03O98gFWo8nhTlU/wAHViZo2yClySXhBo8wccqf2wean4mMpIsTSAclRCZoVafJYQQOCqD8xjCTYK3awyGO+vouxyDeFnn6vG3k0FG3WYwRVLHFsHJI1W8JLNftpnoks2MzejPysa5lKLAcIp9vW1wOcTVp0UXv7vFejK+O441TJhDIkG1ZvW8Z0pBYEecxzhTuU0wg8EAhY9TjpA9NntgfRYHxxe918kSYHEO91XIsZoHDQFMyAAcDqj5cvRnxI+zI5GnSnM3Noi/BG8SJ8YALUVEDfyhTNgFdEfLl6M+JFfoC1iB80G1gQbG0zIabc0fJbkYzSOWpeys/IFj1kl+A9HF/pis7AmLHBrb46obBgZPeAlhXo/sjSK2ilz2CP8g4SPVt9o1aSK6ZmsFskLKdGfur8k4iZZB6Ip7IL6BcfhNk4c3r5K3yoMX4kvxmTdqIklJIIAKIY+U1/INDzRCXQ4AeGlMn0djYj3e4FXjdU+Dnlp70+CvkaqyFm0Os+ipR6kHvJJNqhkabltkJLXkE+S4yJ0QuUbR6rphVCfTIWTshxg0UWXtaHOcB9VVydYY921r0BmynH3QT8koY3PdZFWj46fBnyZpZZosPM3u4dZV92oNjFOcB9Vm2uMDTXUKm500zjuJpHxUNDWSNljag2R3Dr+SsP1BjOCeVjI5HxMpjiFUysmRjS4yO+6SWiTeclYayTeMGxytbYwG5WfdB8jX4/e/esXnWXkzvlPvOr5odPJL4vdz6rmt0+1HpwjKS5Zu87tDGCae0lDJe1jWcbwfksVI4+JJ+qis0vIt1G14SOmOnWOWbj/jFvmfsksOkpfLfob48D3Ac9FMxwFWVSjkNJ3erqIF4yNvqpGvaG1aG96m967zRgA1HNH+YKdksZNh4+6zb3vdVErjS4Gy4/dAGqbKy73BStkZ+YLMRSurqT9VaiyXA9HBAB8PaR1XRML5PCEe0A8mx9U9s187ljQBYysBB6pwe1/IQ1mQK5aD81I3IrmkuGBe3DzXQA5URPZTmzG+CtSAtPbR9F11VRUTXeJdajfIS+gmMyiVzW1yAfmoZMLGyWFkrOD1pISDz5T45BaaMpQ5TFkoT4aAGf2Vditdk47jJF4t8QhcQshsLCXH0W/injhwpmzOG2jySs/o2DG3c9pJDnWF6mn1ctj3ro8zV6ReRbX2UcPR3TH96TXkoszEbjkMhYSVsooSxu400eZQbNka15EQBJ8aT16mU5E3pYKODL5EfcgunIvwFoFmiWe64b4LVSaccqQvlJ68UFOdJYI/h6ei7PMl2JCt1v6nnr8GS7okIbl4xbfC3mpYseHDcjgHE0AsnqUsbjQo9Vz3zSi2dlF03LDRl52EOIpQUUVlY080qz2NHC+atrUptnsws4KlFJWdjUlLxIfeetMNj3uPRckIaFPHG4BtilzJaTFe2x816kq+Dh3lPvVM1xLbtVgQegaPmSruK0ubu/upxXODXLCFRoUubX+VqzsJBs16qjkcOIvd68rZwaCMssm3OA4LfopInOO2yVUj9420dPUq5G0gCx16LIwbNlJInbyLKc14YSKs+Ci4aOUwSUfH6LfGxd5bbPR94UnnIDXC+hQuSZp55P+rp9E5rr2gCRxH5SK+oSNYeBst9BMZbfDb9Cp4nl3NoQx8nBDAxo6byLVmPMxYo7nyoWkeANqldbm+BZTiuwuJCBVpkrtl3yUGf2iw4/wCCx83yHH6oXqnazIc1rcbFbEfzH3j9l0x0s5dIiroN4ya2N42bpnBg9ULz+0ONikxwAzS+ix/tefnkHIme4kngdPsjWhdnpNRn2uJY1vxef0Vo6OME5zI2aiTe2Jw5WoazM2JpLYiQCGHils8KJuFjsiZ77m9Ff0/s5BhwtZDGAPF38x+aKQ6U1Qu1NPUeho0zzmTyZ+UZOS2ngtaOoCZ7C53A6rWDAjY26sp3cRRiy36WoLV44iUVOTNs0wtYL49VUzyIYi2E7pPXotRkRPl91oppVYaO0i3dUvypfoy055Jq+lahlyOc5w2n9EAyuz2Wz3rte9O0aMiu7aq0vZ+NzT+7aslqHN/Y2NOxfU+e5tMyW2CFXGl5L3UByV7lm9mYHOJLG2qLezUTZL7sKXBVSsR49+w8tJe1fsCH8jUlv1N32AJmpYMmO2QidrSODXiuSalgnGLTLIDXG5n+E3R8caj2XY+Jo3xSFr0MMZ9+B4G4L3Y012NrJ5EtRZB/You1zSg7bJkm76bHf4R7StQ06bGBinFeI2u/wvPNcgdiTl20Va2n4duZk6TnvLBvgj3UuGutQtcZnfbNulWQDYy9OId/zI+jHf4Wf1HWtMgnLXZThXSmO/wiHZ+VsmrGJ7Bsm4FjofBYvtnK7H1qSLYAWGuifURUYP2R0ls7J4aNTp+saVMS4TTO9QwoszU8AttrMl1eOxZTsnB7Xivme0UzqaWj0svycxuIBZdwz5q9VEPGm2Rv1Tja4JdEGZrMMXwY87/R91+hQ9+vZL77rEiDR5g/5U/bSOXTSS6N/ugbnNbwD6oFopnzml8UZPPB4AtP46nxkpGVjr3tFrV9Z1eCJroe6YHCx+7B/wB0Edn6zk/xs1zWnwa4D/ZFe1WJlNczFa6IuhjAe3vRd8k/7hA9B0x2oOkkfKWRxgOcaJsWvOujCV22J3VOUad0+AjgxFzv+Znll9C8o3Fix0KaTXS1JpejseSGB52gkkj0Wy0rQQ/ED3RAuLjRcPDhep/lp4I8i6ydrxDkzunac6cksj4A8kPycN5lDCyiCQvRJYRisjgxI93vW5zQhcWDhQymfOzMeMXZBeCftayOqWHwT8E4tMpaboYZkRERk20E8+K3Wg6c2F7nFgG7xWbk7YaNiuLcJkuU8cbg3a1S6X2xdlZL2Rxta4C+trh1Pmtrbawjr08IQmlnLN7KxoIAoAeJNKrJqEEILQ8F3pysvLqORkn949w9FLE0uo+K8vYvZ6eQz7e+U+4ePVT44LyNyH4rDuvxRfHaNvREjYk8TG+SsbG+SZGBwp9o8lCT5KIj2N8kx8YLfhVvYPAcrjozSmpsdpYA2TjtI6IZMwtPh86WiliscoZlY13a6ItNE2Db9R9klJ7MktMPMey3aGDQtXy8fKG7BmcacOdp8CtTqGkjLlj1LSpm5OO4DfsO4geVeC8VcJWO/etnafGwf7q1iapl4hHs2bPB5AOIr7Fexulv8i4PPlpoyWDTdq9LDclxkiIZvseVK/8Ahrl42HqeXpuUWRNzGFjHbaAvp4rHS6tlZDrl1R5PiXOcb+5U0GpvZROp45c08FwdY/RLqLXNrC/9HoocYbWz1LK7Nz42p400MRLPGRnwkgrCfiHJjO1+XYGWGjcaB5UQ7S6oMcRN18NZXQOeP7Ie7OJNv1OBzrBJIcfXySSnKccSNq08a5to2HYgR5+gz4sdGcPDg0ckilptF0Z2mSe36g50EMLzI7wLgBwF5Y3UnwkPj1ItfVExsIXcvWsvKDWS52VO27raf05Tuxyi45wmSlpouzeXu0eoajrGqS5mPEO7shjXDgt9VzAbqWNiBmJjQQu3bhtsgH6lUMV+VlSlmNi6lK49SW1/Yq7FpOuyy93Fo+a/afikcQP7KKtsi/qdThHbtZUfpOpxzvycqeIssncX2efT6lW9Ii0zCbLC7JJ3uB3tb4DmuSiEHZLW5ztngxsUeJlJdX6lEIex5jjJyNYYHD+XHiH91tD2PL7EtkpR2j8PtFpGlQ1h4uZkv8XPIaD9lRzvxE1OQ7MePHgjHwtaLKtN7M6XHG10rsjIf/MZJKb9glPBiQEezYeOxrRVtZ0+6u5Qk8y5ZzwgocIAS6vrur00mV48ttD9QmexyR7hmZAbXVrFf1DLl4DH+7V+g+yB5D3uo7iSfNb8jagcZSeFwSZWdHA3u8ZlDztHvw2xZNR1LKe4+61g5+qx0gcSbH2C1X4fZ0uDPkGF3BFPB6FcVt9lnbL11Rr/ADLPQBA9j6BuuoCvY5Hr9ljoe2HsWs93mFvdvf8AF0pej4sWHqELZYHNdY+JjuCuWTwjoi8vBHikItiqk7Bdj8s95p/RWsV4IFJe1wUSCLRYClY0g8hRRG6Vgcmlyy4KJocAbTkl0BTGGPZuVWeGwQr1JrmghNGWGZKOewR7IfJJFO7CSr5RdiPlnCzctoDWSOr8oeRaN4+bMJGmWNrg0Gu8DSR9KQnD7nb/AAh58IvgtY5vuxDqerbXoxtbWcnE61FhSCdjiN2DjvBHxux2c/orTRiDh+m4W3oS7HYefsmxOjbsuMuFeSIxyRD4g0DzDQhzbDBARjPYAzTMDjyx2C/0U0UmK2AOdpOD4/8AsN/wn7owXMBptdeKP2Tw+Gmuka1xb4ABZuZo0ZETWkw4OJH/ANzYxYSOXkEh28NrptAH+yb14MQd6E8LgBDnNDGsDqBJ5ACN7BLktR5TpYz32Q+hyRe418ku8t4Ld5YfhLuSVEQ1xppc0HglvVTtcIxTpHbQ2kOTZrWDkYlk3u2fuwDw4A2VA+NwAPAA6glWS4bA4G68yqOZquJAxzZ5YW2KJdIAs59i8FfJG0kAAuPgG1SC5UhZcYd73io9R7V6ZC9x9qY4+UR3E/ZZvUu1+PM/dDjyH+o0kd0YvljOqTXCCsrg9vLLHRCszLx4GEyyR+gb1QDO1vIzOB+6Z+Vh6/ND2APeNxpTeo3PESkNL+yCr8qXOkMWICxpPJd1R3S5m6XjOibK1z3cvcgEMjIWBrDY81C6Zwl3BVf1j2NznEejQ6tG7Nb3reHqPs/2s1TQpg2HIc1rT/DcbChw81rmBryK8VDq0UT2FwHI6FTyGF0ezdifxRxNVyW4GrMbBK80yQH3H+nzXo78NpIlgPBXyDpLizNjd7xLXeC+quxmpDK7OYjsg/vNlOs+KjLrdEdf1tbCUcovhWmSAlZ6fUI48t7ePiKuQ5zHHw+6ydbYZQZ7wJzZAhIzGnoQfS105lfy/qk8LHU0F94XHE14fVBnZ8beXOLfRclzox1kA+qPCwc0wvuPm1JA/wBoRf8Ay/qkjwszej5Rh1zLhI2llVVEK5F2rzo6qOE15tQTakW11TYsj+juEX2jUQ9uc6OrxcZ1ee7/ACrLfxEymihgQV/W5Ys9VxK7p+zPFD0blv4j5TW0dPiP/wBh/wAJv/iLlg+5p8A+b3FYhJZ5rPYeKHo2rvxG1G/cw8Zo8i55/uoj+IWp7abjYoH9JP8AdY9JHms9h4oejVu7f64RTJIIx4BsQVPI7Y69O7c/Pkaf+wBv9kASWO2b7YyhFfhem1fUJie9zMh99bkKqulc74iSfMklRpJdz9m4Q7dxS5a4ksyadtOu0xOTQAlZIWiq/VO3k8qEJwJul0x6EwkyaN/vCuPqi2JKMiHupOb6FD8fDmmIEcbnErXaH2bfGBJONp46p1FkpNY4J+zemY0bi7uw43dlbfFz58ZobFJtA+yD4+LFi8QWT42p7PmmwksE1y8hr9ovc4ve8WTfwp37XnafccK86QVrj5ru+uCtDag4dWkd8Qv5FN/abwQdp+rig293ml3hHUlAbUHDqrzy0AfM2mDVsgCmuY0eQag3eJb3eaA2oM/tbJ/O3/8AKSDb3eaSA2o8Xdy4UuSCrUW4rpku7C53cmsHUkNXF21xcowkl0C0iKRgDiS7SS3AHEk4NsdU5rG3y/8ARCTZjeBlFKiptsfi4n6LjgwdBY+aoq+OQyQpLvCSkacTm9Vyl0AhNHhgWsKAzzBgFrS6bocM8oa8bm+O11ELKMkfHZY4tPotn2BMs00xNmvE8ruqnGScUuTmvjLiWeDSYenw4cYZDH8PQk8q5tsC1I5hBpLb6pnx2YuURbSOiekRRSSvnoBJLoFru31WoBqSdt9UtvqhgNT7C5t9UtvqsQHbCS5t9UkwHiSSe1pJVmGFrviC4IwcjolJR7KaSMRYcJ5pWW40BFthaqKhsl8iJnxwktK3BxyATG2052JBf8NqotPx2Z50Zhda0lajuYfCNv2XCyMdGAfJb8dfrM+R/wAM4yGV/wADCfkrTNLyX8hlD1RttBpaOhUzDVrY0RFlqH+AeLRpj8Ra1dOjPsAvH0RuM7jQPKdvJJZ0rxVfHD0Sd0/ZnX6UGNNyWfRV3YzGGjZ+aN5PLSD4i0OkYLS+KK5KQtk+2UnxADgJjuinlHkq5IpLKCLxbY1ehfhg1rjOLorz1bD8P80YeWdzg0Od4qmlj/oS1WfHlHpWThuHQKoYJRdtReGVs0bXbgQfIpPhDiV12Vo5oWNcAMxuvnqlQROXHA4KqyY4aabyFB1+i0Z5KwFdElLsrouJMDEe13mltd5qWimuFowZkZVdUrrquplFY1gYdub5JJiSAPGWmlahd6Kop4HAD3jSjWWkshPHcDwr0O0NHqhML29dytNlpvJ4CujjnHkvuc0BoB6JpnjBo9VS71rhw8ceajErd1FwKYXaW5Zml3uKEyknoonZMLDW+/ooX5cf8qxvHYyhL0Wg9xcBdKZjnNJ54KGDK8QmOzXX7opLvib4pMM7+bvok/Ia0cEfdBHZUrxW79FEXuPUlG9DLTsLT5jSbLhVUqU2Qw1tKqOvxamrG2ysaooe+Szx0TByUk6gsjGTfJVYQmir8VaxZzE4EeBuiq7RypRETy3ou2qtroSXKwz0LsprjyGRSnhxrqt+2i0EEm/MLxfSHlksbmkghwXr2HIXY8XJ+FdNsVhM87qbRYcwOVeWBo6dVaTCL+ahgcGyRlpUJBJ6IhIwm1Vexw6KbisjqTwRcnik0tUyQFJMIcrOabTSLCsP45UL2Fp9Eskhkxm31SXUkuBjxJdCRbS4F5+HF4Z0nU6/JcpcHVPhoB+5y5dro8lxNnCMYkly+aXUZ3cIY5a60gHnlccOLSHVZna8MzstRzxMHELSfNybJkOeQaaPQBQBdHJVV6MwTkF53eKiHxWrMPUWOFJkYxBDmj3Su9adNIl5MPDII2bgR4poYQ6q5VmGItNq97J31OAp3+66Y0LtE5WqLKkcDJABfKsQwOidwFLBjuY4Aij8kc03TJMk1s+tLo2rGWc1lz/Bui4Rmmj443L0fGY6JgbXAQjTNI9kaC7r8kah6USue6zc+CcE1y/0m3X1XNnku7fVIO56KI4xwNUoHwlw6cq05viE3ogCj3dHjqnNjP8AMrEjKPC41hPXhLgfJXfGDwoJRaI92FXlipY4s1SRR2nySVrZ6JJdrG3I8Gd0XIml7gAtL237OZGg61PF3J9lkeXwSAcFp5r5hCcCF22STaaaKtcUat9qOuU0lkquaAVE8UeFZELyaoqBwIf0T6pfXKRsWmzrBbb8UqCtMgJxbAPVdix/ckLrsN4V41LalgTyIoD4lM5oFKNrHb6rxRJ+KXRsNHlQ0sMp5Rs7FHGSjKza1p8Coh1RmTT3uxAWscSHeShh0ud5oRvPoAq26f8A0TFV0WslNrAW8LjIuVosTRMlxAELh/UFfh7Mzl53030XSqYcMk9Qvwz8ENhE8XHEkex4JvpS0uD2biY7947cj2LpmLEBthF+ZXUrIxXRyycpGAj0qV8lMieR5gI3iaC+wZA4DyW09kY5opnI6UuCAXx1WO9/iF8e7tgrF0XH4Pd27zKK4+IyLhrQK8lZijLFKWg8qU7JSGUUuCOMW2l0RhptPoqQAObRSGkTSbrwUuxvkmFhHhwnM4QA+kyQDqnpIAgPPVJJ4O5IC0AOAFJszQeie0GlK2J0p2N8fFDeAKXdlJFf2bH+ZJT8iG2sB/iT/wCmZ/6yvJsH/wAuf/Ukkp6X+itv8EDfjQ93xlJJZqv4Q9f9MIRf9D/qTmfwpf6Ukl1R6iQfZQj/AIhR2L+CxJJc+k/TdT0grj/9L/qVvE6hJJdV39EKf5YYxfiarDv4rkkki6HXQ+HqrsfgkktGZaiTR1SSWAiTwCc3okkgx9nU5vikkgwc74UxvVJJAD0kkkARSdUm+KSSAJG9EQwv4CSSSzoaPZOkkkuUuf/Z"/>
          <p:cNvSpPr>
            <a:spLocks noChangeAspect="1" noChangeArrowheads="1"/>
          </p:cNvSpPr>
          <p:nvPr/>
        </p:nvSpPr>
        <p:spPr bwMode="auto">
          <a:xfrm>
            <a:off x="1259632" y="225282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NZ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49" y="1934590"/>
            <a:ext cx="2029756" cy="19577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07" y="2031568"/>
            <a:ext cx="2533650" cy="18789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78" y="2016725"/>
            <a:ext cx="2628900" cy="18504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59" y="4437112"/>
            <a:ext cx="2014146" cy="20051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27" y="4390420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624" y="4368146"/>
            <a:ext cx="2538608" cy="21074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96913"/>
            <a:ext cx="77768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Net profit </a:t>
            </a:r>
          </a:p>
          <a:p>
            <a:pPr algn="ctr"/>
            <a:r>
              <a:rPr lang="en-NZ" b="1" dirty="0" smtClean="0">
                <a:solidFill>
                  <a:srgbClr val="FF0000"/>
                </a:solidFill>
              </a:rPr>
              <a:t>(the amount left after all materials ,labour and over heads are paid)</a:t>
            </a:r>
          </a:p>
          <a:p>
            <a:pPr algn="ctr"/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2896"/>
            <a:ext cx="2088232" cy="2590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29388" y="2405467"/>
            <a:ext cx="3881847" cy="258850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23928" y="3599840"/>
            <a:ext cx="978408" cy="4846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59632" y="1412776"/>
            <a:ext cx="657229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/>
              <a:t>Gross profit</a:t>
            </a:r>
          </a:p>
          <a:p>
            <a:pPr algn="ctr"/>
            <a:r>
              <a:rPr lang="en-NZ" sz="3200" dirty="0" smtClean="0"/>
              <a:t>(also known as a margin/mark up</a:t>
            </a:r>
            <a:r>
              <a:rPr lang="en-NZ" sz="3200" dirty="0"/>
              <a:t>)</a:t>
            </a:r>
            <a:endParaRPr lang="en-NZ" sz="3200" dirty="0" smtClean="0"/>
          </a:p>
          <a:p>
            <a:pPr algn="ctr"/>
            <a:endParaRPr lang="en-NZ" sz="4000" dirty="0"/>
          </a:p>
          <a:p>
            <a:pPr algn="ctr"/>
            <a:r>
              <a:rPr lang="en-NZ" sz="3200" b="1" i="1" dirty="0" smtClean="0">
                <a:solidFill>
                  <a:srgbClr val="FF0000"/>
                </a:solidFill>
              </a:rPr>
              <a:t>Gross profit </a:t>
            </a:r>
            <a:r>
              <a:rPr lang="en-NZ" sz="3200" dirty="0" smtClean="0"/>
              <a:t>is the amount that is</a:t>
            </a:r>
          </a:p>
          <a:p>
            <a:pPr algn="ctr"/>
            <a:r>
              <a:rPr lang="en-NZ" sz="3200" dirty="0" smtClean="0"/>
              <a:t> left after only the </a:t>
            </a:r>
            <a:r>
              <a:rPr lang="en-NZ" sz="3200" b="1" dirty="0" smtClean="0">
                <a:solidFill>
                  <a:srgbClr val="FF0000"/>
                </a:solidFill>
              </a:rPr>
              <a:t>food cost </a:t>
            </a:r>
            <a:r>
              <a:rPr lang="en-NZ" sz="3200" dirty="0" smtClean="0"/>
              <a:t>has been </a:t>
            </a:r>
            <a:r>
              <a:rPr lang="en-NZ" sz="3200" dirty="0">
                <a:solidFill>
                  <a:prstClr val="black"/>
                </a:solidFill>
              </a:rPr>
              <a:t>taken </a:t>
            </a:r>
            <a:r>
              <a:rPr lang="en-NZ" sz="3200" dirty="0" smtClean="0">
                <a:solidFill>
                  <a:prstClr val="black"/>
                </a:solidFill>
              </a:rPr>
              <a:t>out !</a:t>
            </a:r>
            <a:endParaRPr lang="en-NZ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8290" y="764704"/>
            <a:ext cx="377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800" dirty="0" smtClean="0"/>
              <a:t>Gross profit Percentage</a:t>
            </a:r>
            <a:endParaRPr lang="en-NZ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71346"/>
            <a:ext cx="2279915" cy="1709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1881282"/>
            <a:ext cx="77768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 smtClean="0"/>
              <a:t>Executive chefs are asked to work to specific financial margins, these can include working to </a:t>
            </a:r>
            <a:r>
              <a:rPr lang="en-NZ" dirty="0" smtClean="0">
                <a:solidFill>
                  <a:srgbClr val="FF0000"/>
                </a:solidFill>
              </a:rPr>
              <a:t>Gross Profit Margins</a:t>
            </a:r>
          </a:p>
          <a:p>
            <a:endParaRPr lang="en-NZ" dirty="0"/>
          </a:p>
          <a:p>
            <a:r>
              <a:rPr lang="en-NZ" dirty="0" smtClean="0"/>
              <a:t>So how does this work???? </a:t>
            </a:r>
          </a:p>
          <a:p>
            <a:endParaRPr lang="en-NZ" dirty="0" smtClean="0"/>
          </a:p>
          <a:p>
            <a:r>
              <a:rPr lang="en-NZ" dirty="0" smtClean="0"/>
              <a:t>We need to know 2 things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 smtClean="0">
                <a:solidFill>
                  <a:srgbClr val="FF0000"/>
                </a:solidFill>
              </a:rPr>
              <a:t>Food Cost</a:t>
            </a:r>
          </a:p>
          <a:p>
            <a:pPr marL="342900" indent="-342900">
              <a:buFont typeface="+mj-lt"/>
              <a:buAutoNum type="arabicPeriod"/>
            </a:pPr>
            <a:r>
              <a:rPr lang="en-NZ" dirty="0" smtClean="0">
                <a:solidFill>
                  <a:srgbClr val="FF0000"/>
                </a:solidFill>
              </a:rPr>
              <a:t>Gross Profit % required</a:t>
            </a:r>
          </a:p>
          <a:p>
            <a:pPr marL="342900" indent="-342900">
              <a:buFont typeface="+mj-lt"/>
              <a:buAutoNum type="arabicPeriod"/>
            </a:pPr>
            <a:endParaRPr lang="en-NZ" dirty="0">
              <a:solidFill>
                <a:srgbClr val="FF0000"/>
              </a:solidFill>
            </a:endParaRPr>
          </a:p>
          <a:p>
            <a:r>
              <a:rPr lang="en-NZ" b="1" u="sng" dirty="0" smtClean="0"/>
              <a:t>Example</a:t>
            </a:r>
          </a:p>
          <a:p>
            <a:r>
              <a:rPr lang="en-NZ" dirty="0" smtClean="0"/>
              <a:t>Your chicken salad costs $5.30 in raw materials </a:t>
            </a:r>
            <a:r>
              <a:rPr lang="en-NZ" dirty="0" smtClean="0">
                <a:solidFill>
                  <a:srgbClr val="FF0000"/>
                </a:solidFill>
              </a:rPr>
              <a:t>(FC) </a:t>
            </a:r>
            <a:r>
              <a:rPr lang="en-NZ" dirty="0" smtClean="0"/>
              <a:t>your manager has asked what the selling price will be for the new summer menu, based on a </a:t>
            </a:r>
            <a:r>
              <a:rPr lang="en-NZ" dirty="0" smtClean="0">
                <a:solidFill>
                  <a:srgbClr val="FF0000"/>
                </a:solidFill>
              </a:rPr>
              <a:t>70% Gross Profit Margin</a:t>
            </a:r>
          </a:p>
          <a:p>
            <a:endParaRPr lang="en-NZ" dirty="0">
              <a:solidFill>
                <a:srgbClr val="FF0000"/>
              </a:solidFill>
            </a:endParaRPr>
          </a:p>
          <a:p>
            <a:pPr algn="ctr"/>
            <a:r>
              <a:rPr lang="en-NZ" dirty="0" smtClean="0"/>
              <a:t>$5.30 </a:t>
            </a:r>
            <a:r>
              <a:rPr lang="en-NZ" dirty="0" smtClean="0">
                <a:solidFill>
                  <a:srgbClr val="FF0000"/>
                </a:solidFill>
              </a:rPr>
              <a:t>(fc) </a:t>
            </a:r>
            <a:r>
              <a:rPr lang="en-NZ" dirty="0" smtClean="0"/>
              <a:t>÷ 30 </a:t>
            </a:r>
            <a:r>
              <a:rPr lang="en-NZ" dirty="0" smtClean="0">
                <a:solidFill>
                  <a:srgbClr val="FF0000"/>
                </a:solidFill>
              </a:rPr>
              <a:t>(fc %) </a:t>
            </a:r>
            <a:r>
              <a:rPr lang="en-NZ" dirty="0" smtClean="0"/>
              <a:t>x 100 = $17.666 </a:t>
            </a:r>
            <a:r>
              <a:rPr lang="en-NZ" dirty="0" smtClean="0">
                <a:solidFill>
                  <a:srgbClr val="FF0000"/>
                </a:solidFill>
              </a:rPr>
              <a:t>(rounded up $17.70 selling price)</a:t>
            </a:r>
            <a:endParaRPr lang="en-N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928670"/>
            <a:ext cx="8429684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b="1" dirty="0" smtClean="0">
                <a:solidFill>
                  <a:srgbClr val="FF0000"/>
                </a:solidFill>
              </a:rPr>
              <a:t>Calculating the selling price</a:t>
            </a:r>
          </a:p>
          <a:p>
            <a:pPr algn="ctr"/>
            <a:endParaRPr lang="en-NZ" sz="4000" b="1" dirty="0" smtClean="0">
              <a:solidFill>
                <a:srgbClr val="FF0000"/>
              </a:solidFill>
            </a:endParaRPr>
          </a:p>
          <a:p>
            <a:pPr algn="ctr"/>
            <a:r>
              <a:rPr lang="en-NZ" sz="4000" dirty="0" smtClean="0"/>
              <a:t> </a:t>
            </a:r>
            <a:r>
              <a:rPr lang="en-NZ" sz="3200" dirty="0" smtClean="0"/>
              <a:t>Food cost ÷ food cost% x 100 =selling price(100%)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/>
          </a:p>
          <a:p>
            <a:pPr algn="ctr"/>
            <a:r>
              <a:rPr lang="en-NZ" sz="3200" dirty="0" smtClean="0"/>
              <a:t>I.e. pasta </a:t>
            </a:r>
            <a:r>
              <a:rPr lang="en-NZ" sz="3200" dirty="0" smtClean="0">
                <a:solidFill>
                  <a:srgbClr val="FF0000"/>
                </a:solidFill>
              </a:rPr>
              <a:t>food cost</a:t>
            </a:r>
            <a:r>
              <a:rPr lang="en-NZ" sz="3200" dirty="0" smtClean="0"/>
              <a:t>($1.50)÷</a:t>
            </a:r>
            <a:r>
              <a:rPr lang="en-NZ" sz="3200" dirty="0" smtClean="0">
                <a:solidFill>
                  <a:srgbClr val="FF0000"/>
                </a:solidFill>
              </a:rPr>
              <a:t>food cost % </a:t>
            </a:r>
            <a:r>
              <a:rPr lang="en-NZ" sz="3200" dirty="0" smtClean="0"/>
              <a:t>(30%) x 100 = selling price.($5.00)</a:t>
            </a:r>
          </a:p>
          <a:p>
            <a:pPr algn="ctr"/>
            <a:endParaRPr lang="en-NZ" sz="3200" dirty="0" smtClean="0"/>
          </a:p>
          <a:p>
            <a:pPr algn="ctr"/>
            <a:endParaRPr lang="en-NZ" sz="3200" dirty="0" smtClean="0"/>
          </a:p>
          <a:p>
            <a:pPr algn="ctr"/>
            <a:endParaRPr lang="en-NZ" sz="4000" u="sng" dirty="0" smtClean="0"/>
          </a:p>
          <a:p>
            <a:pPr algn="ctr"/>
            <a:endParaRPr lang="en-NZ" sz="4000" dirty="0"/>
          </a:p>
          <a:p>
            <a:pPr algn="ctr"/>
            <a:endParaRPr lang="en-NZ" sz="4000" dirty="0" smtClean="0"/>
          </a:p>
          <a:p>
            <a:pPr algn="ctr"/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00232" y="1000108"/>
            <a:ext cx="46434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How to work out the cost of a dish</a:t>
            </a:r>
          </a:p>
          <a:p>
            <a:pPr algn="ctr"/>
            <a:r>
              <a:rPr lang="en-NZ" sz="3200" dirty="0" smtClean="0">
                <a:solidFill>
                  <a:srgbClr val="FF0000"/>
                </a:solidFill>
              </a:rPr>
              <a:t>(food cost)</a:t>
            </a:r>
            <a:endParaRPr lang="en-NZ" sz="4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7356" y="2928934"/>
            <a:ext cx="53578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 smtClean="0"/>
              <a:t>We need to find out how much product we are using ,then the price of that amount!</a:t>
            </a:r>
            <a:endParaRPr lang="en-NZ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1516</TotalTime>
  <Words>285</Words>
  <Application>Microsoft Office PowerPoint</Application>
  <PresentationFormat>On-screen Show (4:3)</PresentationFormat>
  <Paragraphs>57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Adobe Fangsong Std R</vt:lpstr>
      <vt:lpstr>Calibri</vt:lpstr>
      <vt:lpstr>Cambria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Waiariki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64</dc:title>
  <dc:creator>hawthorr</dc:creator>
  <cp:lastModifiedBy>Chris Fortune</cp:lastModifiedBy>
  <cp:revision>158</cp:revision>
  <dcterms:created xsi:type="dcterms:W3CDTF">2009-05-19T00:05:01Z</dcterms:created>
  <dcterms:modified xsi:type="dcterms:W3CDTF">2017-02-27T21:19:56Z</dcterms:modified>
</cp:coreProperties>
</file>