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81" r:id="rId24"/>
    <p:sldId id="283" r:id="rId25"/>
    <p:sldId id="284" r:id="rId26"/>
    <p:sldId id="285" r:id="rId27"/>
    <p:sldId id="286" r:id="rId28"/>
    <p:sldId id="287" r:id="rId29"/>
    <p:sldId id="288" r:id="rId30"/>
    <p:sldId id="289" r:id="rId31"/>
    <p:sldId id="290" r:id="rId32"/>
    <p:sldId id="292" r:id="rId33"/>
    <p:sldId id="291" r:id="rId34"/>
    <p:sldId id="293" r:id="rId35"/>
    <p:sldId id="294" r:id="rId36"/>
    <p:sldId id="310" r:id="rId37"/>
    <p:sldId id="295" r:id="rId38"/>
    <p:sldId id="296" r:id="rId39"/>
    <p:sldId id="299" r:id="rId40"/>
    <p:sldId id="300" r:id="rId41"/>
    <p:sldId id="301" r:id="rId42"/>
    <p:sldId id="302" r:id="rId43"/>
    <p:sldId id="303" r:id="rId44"/>
    <p:sldId id="304" r:id="rId45"/>
    <p:sldId id="305" r:id="rId46"/>
    <p:sldId id="306" r:id="rId47"/>
    <p:sldId id="307" r:id="rId48"/>
    <p:sldId id="308" r:id="rId49"/>
    <p:sldId id="3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87" d="100"/>
          <a:sy n="87" d="100"/>
        </p:scale>
        <p:origin x="6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0B901C2-C23C-41D6-BB42-4D4BCB97CD9E}" type="datetimeFigureOut">
              <a:rPr lang="en-NZ" smtClean="0"/>
              <a:t>1/08/2017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256998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B901C2-C23C-41D6-BB42-4D4BCB97CD9E}" type="datetimeFigureOut">
              <a:rPr lang="en-NZ" smtClean="0"/>
              <a:t>1/08/2017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344378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B901C2-C23C-41D6-BB42-4D4BCB97CD9E}" type="datetimeFigureOut">
              <a:rPr lang="en-NZ" smtClean="0"/>
              <a:t>1/08/2017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196640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B901C2-C23C-41D6-BB42-4D4BCB97CD9E}" type="datetimeFigureOut">
              <a:rPr lang="en-NZ" smtClean="0"/>
              <a:t>1/08/2017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335769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B901C2-C23C-41D6-BB42-4D4BCB97CD9E}" type="datetimeFigureOut">
              <a:rPr lang="en-NZ" smtClean="0"/>
              <a:t>1/08/2017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8543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0B901C2-C23C-41D6-BB42-4D4BCB97CD9E}" type="datetimeFigureOut">
              <a:rPr lang="en-NZ" smtClean="0"/>
              <a:t>1/08/2017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110730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0B901C2-C23C-41D6-BB42-4D4BCB97CD9E}" type="datetimeFigureOut">
              <a:rPr lang="en-NZ" smtClean="0"/>
              <a:t>1/08/2017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129170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0B901C2-C23C-41D6-BB42-4D4BCB97CD9E}" type="datetimeFigureOut">
              <a:rPr lang="en-NZ" smtClean="0"/>
              <a:t>1/08/2017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427992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901C2-C23C-41D6-BB42-4D4BCB97CD9E}" type="datetimeFigureOut">
              <a:rPr lang="en-NZ" smtClean="0"/>
              <a:t>1/08/2017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71982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B901C2-C23C-41D6-BB42-4D4BCB97CD9E}" type="datetimeFigureOut">
              <a:rPr lang="en-NZ" smtClean="0"/>
              <a:t>1/08/2017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165245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B901C2-C23C-41D6-BB42-4D4BCB97CD9E}" type="datetimeFigureOut">
              <a:rPr lang="en-NZ" smtClean="0"/>
              <a:t>1/08/2017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69A4D92-4B89-4403-AA73-96F84067948A}" type="slidenum">
              <a:rPr lang="en-NZ" smtClean="0"/>
              <a:t>‹#›</a:t>
            </a:fld>
            <a:endParaRPr lang="en-NZ"/>
          </a:p>
        </p:txBody>
      </p:sp>
    </p:spTree>
    <p:extLst>
      <p:ext uri="{BB962C8B-B14F-4D97-AF65-F5344CB8AC3E}">
        <p14:creationId xmlns:p14="http://schemas.microsoft.com/office/powerpoint/2010/main" val="226051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01C2-C23C-41D6-BB42-4D4BCB97CD9E}" type="datetimeFigureOut">
              <a:rPr lang="en-NZ" smtClean="0"/>
              <a:t>1/08/2017</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A4D92-4B89-4403-AA73-96F84067948A}" type="slidenum">
              <a:rPr lang="en-NZ" smtClean="0"/>
              <a:t>‹#›</a:t>
            </a:fld>
            <a:endParaRPr lang="en-NZ"/>
          </a:p>
        </p:txBody>
      </p:sp>
    </p:spTree>
    <p:extLst>
      <p:ext uri="{BB962C8B-B14F-4D97-AF65-F5344CB8AC3E}">
        <p14:creationId xmlns:p14="http://schemas.microsoft.com/office/powerpoint/2010/main" val="348330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www.metvuw.com/photoofweek/photo-20050621b.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www.metvuw.com/photoofweek/photo-20050412.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http://www.metvuw.com/photoofweek/photo-20050705a.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Clouds</a:t>
            </a:r>
            <a:endParaRPr lang="en-NZ" dirty="0"/>
          </a:p>
        </p:txBody>
      </p:sp>
      <p:sp>
        <p:nvSpPr>
          <p:cNvPr id="3" name="Subtitle 2"/>
          <p:cNvSpPr>
            <a:spLocks noGrp="1"/>
          </p:cNvSpPr>
          <p:nvPr>
            <p:ph type="subTitle" idx="1"/>
          </p:nvPr>
        </p:nvSpPr>
        <p:spPr/>
        <p:txBody>
          <a:bodyPr/>
          <a:lstStyle/>
          <a:p>
            <a:r>
              <a:rPr lang="en-NZ" dirty="0" smtClean="0"/>
              <a:t>Clouds form through condensation</a:t>
            </a:r>
            <a:endParaRPr lang="en-NZ" dirty="0"/>
          </a:p>
        </p:txBody>
      </p:sp>
    </p:spTree>
    <p:extLst>
      <p:ext uri="{BB962C8B-B14F-4D97-AF65-F5344CB8AC3E}">
        <p14:creationId xmlns:p14="http://schemas.microsoft.com/office/powerpoint/2010/main" val="1359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1028" descr="leticular 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268"/>
            <a:ext cx="9801577" cy="658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1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lent clou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403" y="136153"/>
            <a:ext cx="10007194" cy="672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100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36366" cy="1325563"/>
          </a:xfrm>
        </p:spPr>
        <p:txBody>
          <a:bodyPr/>
          <a:lstStyle/>
          <a:p>
            <a:r>
              <a:rPr lang="en-NZ" dirty="0" err="1" smtClean="0"/>
              <a:t>Mamatus</a:t>
            </a:r>
            <a:r>
              <a:rPr lang="en-NZ" dirty="0" smtClean="0"/>
              <a:t> Cloud</a:t>
            </a:r>
            <a:endParaRPr lang="en-NZ" dirty="0"/>
          </a:p>
        </p:txBody>
      </p:sp>
      <p:pic>
        <p:nvPicPr>
          <p:cNvPr id="4" name="Picture 4" descr="Mamatus 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18585" y="176912"/>
            <a:ext cx="8748233" cy="59020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304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1545496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74638"/>
            <a:ext cx="8229600" cy="563562"/>
          </a:xfrm>
        </p:spPr>
        <p:txBody>
          <a:bodyPr/>
          <a:lstStyle/>
          <a:p>
            <a:r>
              <a:rPr lang="en-NZ" altLang="en-US" sz="2400">
                <a:solidFill>
                  <a:schemeClr val="bg1"/>
                </a:solidFill>
                <a:latin typeface="Tahoma" panose="020B0604030504040204" pitchFamily="34" charset="0"/>
              </a:rPr>
              <a:t>Thunder cloud formation</a:t>
            </a:r>
            <a:endParaRPr lang="en-US" altLang="en-US" sz="2400">
              <a:solidFill>
                <a:schemeClr val="bg1"/>
              </a:solidFill>
              <a:latin typeface="Tahoma" panose="020B0604030504040204" pitchFamily="34" charset="0"/>
            </a:endParaRPr>
          </a:p>
        </p:txBody>
      </p:sp>
      <p:pic>
        <p:nvPicPr>
          <p:cNvPr id="40964" name="Picture 4" descr="Thunder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2738"/>
            <a:ext cx="9144000" cy="3441700"/>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1847850" y="1319621"/>
            <a:ext cx="8496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dirty="0"/>
              <a:t>A thunder storm forms from a cumulus cloud when there is a rising </a:t>
            </a:r>
            <a:r>
              <a:rPr lang="en-NZ" altLang="en-US" dirty="0" err="1"/>
              <a:t>upcurrent</a:t>
            </a:r>
            <a:r>
              <a:rPr lang="en-NZ" altLang="en-US" dirty="0"/>
              <a:t> of warm moist air. Precipitation falls, pushing air down to create a </a:t>
            </a:r>
            <a:r>
              <a:rPr lang="en-NZ" altLang="en-US" dirty="0" err="1"/>
              <a:t>downcurrent</a:t>
            </a:r>
            <a:r>
              <a:rPr lang="en-NZ" altLang="en-US" dirty="0"/>
              <a:t>. The clash of air currents is responsible for the electrical activity in the cloud. This dies out when the </a:t>
            </a:r>
            <a:r>
              <a:rPr lang="en-NZ" altLang="en-US" dirty="0" err="1"/>
              <a:t>upcurrent</a:t>
            </a:r>
            <a:r>
              <a:rPr lang="en-NZ" altLang="en-US" dirty="0"/>
              <a:t> weakens.</a:t>
            </a:r>
            <a:endParaRPr lang="en-US" altLang="en-US" dirty="0"/>
          </a:p>
        </p:txBody>
      </p:sp>
    </p:spTree>
    <p:extLst>
      <p:ext uri="{BB962C8B-B14F-4D97-AF65-F5344CB8AC3E}">
        <p14:creationId xmlns:p14="http://schemas.microsoft.com/office/powerpoint/2010/main" val="2521057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381000"/>
            <a:ext cx="8229600" cy="609600"/>
          </a:xfrm>
        </p:spPr>
        <p:txBody>
          <a:bodyPr>
            <a:normAutofit fontScale="90000"/>
          </a:bodyPr>
          <a:lstStyle/>
          <a:p>
            <a:r>
              <a:rPr lang="en-NZ" altLang="en-US" sz="2000" dirty="0">
                <a:latin typeface="Tahoma" panose="020B0604030504040204" pitchFamily="34" charset="0"/>
              </a:rPr>
              <a:t>Large thunderstorms can be observed from space and contain more energy than a nuclear bomb</a:t>
            </a:r>
            <a:endParaRPr lang="en-US" altLang="en-US" sz="2000" dirty="0">
              <a:latin typeface="Tahoma" panose="020B0604030504040204" pitchFamily="34" charset="0"/>
            </a:endParaRPr>
          </a:p>
        </p:txBody>
      </p:sp>
      <p:pic>
        <p:nvPicPr>
          <p:cNvPr id="31748" name="Picture 4" descr="thunderstorm"/>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38400" y="1219200"/>
            <a:ext cx="7272338" cy="545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452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4367214" y="3476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altLang="en-US"/>
              <a:t>Positive Charge</a:t>
            </a:r>
            <a:endParaRPr lang="en-US" altLang="en-US"/>
          </a:p>
        </p:txBody>
      </p:sp>
      <p:sp>
        <p:nvSpPr>
          <p:cNvPr id="41990" name="Line 6"/>
          <p:cNvSpPr>
            <a:spLocks noChangeShapeType="1"/>
          </p:cNvSpPr>
          <p:nvPr/>
        </p:nvSpPr>
        <p:spPr bwMode="auto">
          <a:xfrm>
            <a:off x="6096001" y="549276"/>
            <a:ext cx="1368425"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991" name="Text Box 7"/>
          <p:cNvSpPr txBox="1">
            <a:spLocks noChangeArrowheads="1"/>
          </p:cNvSpPr>
          <p:nvPr/>
        </p:nvSpPr>
        <p:spPr bwMode="auto">
          <a:xfrm>
            <a:off x="3863976" y="4581526"/>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Negative Charge</a:t>
            </a:r>
            <a:endParaRPr lang="en-US" altLang="en-US"/>
          </a:p>
        </p:txBody>
      </p:sp>
      <p:sp>
        <p:nvSpPr>
          <p:cNvPr id="41992" name="Line 8"/>
          <p:cNvSpPr>
            <a:spLocks noChangeShapeType="1"/>
          </p:cNvSpPr>
          <p:nvPr/>
        </p:nvSpPr>
        <p:spPr bwMode="auto">
          <a:xfrm>
            <a:off x="5808663" y="4797425"/>
            <a:ext cx="151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993" name="Text Box 9"/>
          <p:cNvSpPr txBox="1">
            <a:spLocks noChangeArrowheads="1"/>
          </p:cNvSpPr>
          <p:nvPr/>
        </p:nvSpPr>
        <p:spPr bwMode="auto">
          <a:xfrm>
            <a:off x="4800600" y="1844676"/>
            <a:ext cx="1582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Air Currents</a:t>
            </a:r>
            <a:endParaRPr lang="en-US" altLang="en-US"/>
          </a:p>
        </p:txBody>
      </p:sp>
      <p:sp>
        <p:nvSpPr>
          <p:cNvPr id="41994" name="Line 10"/>
          <p:cNvSpPr>
            <a:spLocks noChangeShapeType="1"/>
          </p:cNvSpPr>
          <p:nvPr/>
        </p:nvSpPr>
        <p:spPr bwMode="auto">
          <a:xfrm flipV="1">
            <a:off x="6240463" y="1557339"/>
            <a:ext cx="64770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41998" name="Picture 14" descr="C:\Documents and Settings\GreggB\My Documents\Meteorology\Met pics\scan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1164"/>
            <a:ext cx="91440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53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981200" y="274638"/>
            <a:ext cx="8229600" cy="411162"/>
          </a:xfrm>
        </p:spPr>
        <p:txBody>
          <a:bodyPr>
            <a:normAutofit fontScale="90000"/>
          </a:bodyPr>
          <a:lstStyle/>
          <a:p>
            <a:r>
              <a:rPr lang="en-AU" altLang="en-US" sz="2400" b="1" dirty="0">
                <a:latin typeface="Tahoma" panose="020B0604030504040204" pitchFamily="34" charset="0"/>
              </a:rPr>
              <a:t>Precipitation</a:t>
            </a:r>
          </a:p>
        </p:txBody>
      </p:sp>
      <p:pic>
        <p:nvPicPr>
          <p:cNvPr id="87043" name="Picture 3" descr="C:\Documents and Settings\GreggB\My Documents\Meteorology\Met pics\scan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9144000" cy="53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7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626413" y="2485022"/>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Rain develops when growing cloud droplets become too heavy to remain in the cloud and as a result, fall toward the surface as rain. Rain can also begin as ice crystals that collect each other to form large snowflakes. As the falling snow passes through the freezing level into warmer air, the flakes melt and collapse into rain drops. </a:t>
            </a:r>
          </a:p>
          <a:p>
            <a:pPr eaLnBrk="0" hangingPunct="0"/>
            <a:endParaRPr lang="en-US" altLang="en-US">
              <a:latin typeface="Arial" panose="020B0604020202020204" pitchFamily="34" charset="0"/>
            </a:endParaRPr>
          </a:p>
        </p:txBody>
      </p:sp>
      <p:sp>
        <p:nvSpPr>
          <p:cNvPr id="121859" name="Text Box 3"/>
          <p:cNvSpPr txBox="1">
            <a:spLocks noChangeArrowheads="1"/>
          </p:cNvSpPr>
          <p:nvPr/>
        </p:nvSpPr>
        <p:spPr bwMode="auto">
          <a:xfrm>
            <a:off x="1751381" y="310897"/>
            <a:ext cx="8534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t>Rain develops when growing cloud droplets become too heavy to remain in the cloud and as a result, fall toward the surface as rain. Rain can also begin as ice crystals that collect each other to form large snowflakes. As the falling snow passes through the freezing level into warmer air, the flakes melt and collapse into rain drops. </a:t>
            </a:r>
          </a:p>
          <a:p>
            <a:pPr>
              <a:spcBef>
                <a:spcPct val="50000"/>
              </a:spcBef>
            </a:pPr>
            <a:endParaRPr lang="en-AU" altLang="en-US" dirty="0">
              <a:solidFill>
                <a:schemeClr val="bg1"/>
              </a:solidFill>
            </a:endParaRPr>
          </a:p>
        </p:txBody>
      </p:sp>
    </p:spTree>
    <p:extLst>
      <p:ext uri="{BB962C8B-B14F-4D97-AF65-F5344CB8AC3E}">
        <p14:creationId xmlns:p14="http://schemas.microsoft.com/office/powerpoint/2010/main" val="237060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C:\Documents and Settings\GreggB\My Documents\Meteorology\Met pics\scan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95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1025"/>
          </a:xfrm>
        </p:spPr>
        <p:txBody>
          <a:bodyPr>
            <a:normAutofit fontScale="90000"/>
          </a:bodyPr>
          <a:lstStyle/>
          <a:p>
            <a:r>
              <a:rPr lang="en-NZ" dirty="0" smtClean="0"/>
              <a:t>Cirrus</a:t>
            </a:r>
            <a:endParaRPr lang="en-NZ" dirty="0"/>
          </a:p>
        </p:txBody>
      </p:sp>
      <p:sp>
        <p:nvSpPr>
          <p:cNvPr id="3" name="Content Placeholder 2"/>
          <p:cNvSpPr>
            <a:spLocks noGrp="1"/>
          </p:cNvSpPr>
          <p:nvPr>
            <p:ph idx="1"/>
          </p:nvPr>
        </p:nvSpPr>
        <p:spPr/>
        <p:txBody>
          <a:bodyPr/>
          <a:lstStyle/>
          <a:p>
            <a:endParaRPr lang="en-NZ" dirty="0" smtClean="0"/>
          </a:p>
          <a:p>
            <a:endParaRPr lang="en-NZ" dirty="0" smtClean="0"/>
          </a:p>
          <a:p>
            <a:endParaRPr lang="en-NZ" dirty="0" smtClean="0"/>
          </a:p>
          <a:p>
            <a:pPr marL="0" indent="0">
              <a:buNone/>
            </a:pPr>
            <a:endParaRPr lang="en-NZ" dirty="0" smtClean="0"/>
          </a:p>
          <a:p>
            <a:endParaRPr lang="en-NZ" dirty="0"/>
          </a:p>
        </p:txBody>
      </p:sp>
      <p:pic>
        <p:nvPicPr>
          <p:cNvPr id="4" name="Picture 4" descr="cirrus clou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630" y="0"/>
            <a:ext cx="8980018" cy="6057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6966" y="6176963"/>
            <a:ext cx="4476903" cy="369332"/>
          </a:xfrm>
          <a:prstGeom prst="rect">
            <a:avLst/>
          </a:prstGeom>
          <a:noFill/>
        </p:spPr>
        <p:txBody>
          <a:bodyPr wrap="square" rtlCol="0">
            <a:spAutoFit/>
          </a:bodyPr>
          <a:lstStyle/>
          <a:p>
            <a:r>
              <a:rPr lang="en-NZ" dirty="0" smtClean="0"/>
              <a:t>Could be bad weather on the way</a:t>
            </a:r>
            <a:endParaRPr lang="en-NZ" dirty="0"/>
          </a:p>
        </p:txBody>
      </p:sp>
    </p:spTree>
    <p:extLst>
      <p:ext uri="{BB962C8B-B14F-4D97-AF65-F5344CB8AC3E}">
        <p14:creationId xmlns:p14="http://schemas.microsoft.com/office/powerpoint/2010/main" val="2265915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umidit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131888"/>
            <a:ext cx="9144000" cy="546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1524000" y="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t>The amount of water vapour air can hold before becoming saturated is defined by the absolute </a:t>
            </a:r>
            <a:r>
              <a:rPr lang="en-AU" altLang="en-US" b="1" dirty="0"/>
              <a:t>humidity</a:t>
            </a:r>
            <a:r>
              <a:rPr lang="en-AU" altLang="en-US" dirty="0"/>
              <a:t>, which varies with temperature. The point at which water vapour condenses is known as the dew point.</a:t>
            </a:r>
            <a:endParaRPr lang="en-US" altLang="en-US" dirty="0"/>
          </a:p>
        </p:txBody>
      </p:sp>
    </p:spTree>
    <p:extLst>
      <p:ext uri="{BB962C8B-B14F-4D97-AF65-F5344CB8AC3E}">
        <p14:creationId xmlns:p14="http://schemas.microsoft.com/office/powerpoint/2010/main" val="3707559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ew_poin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131888"/>
            <a:ext cx="9144000" cy="546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947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Precipi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127875"/>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title"/>
          </p:nvPr>
        </p:nvSpPr>
        <p:spPr>
          <a:xfrm>
            <a:off x="6672264" y="6021388"/>
            <a:ext cx="2232025" cy="360362"/>
          </a:xfrm>
        </p:spPr>
        <p:txBody>
          <a:bodyPr/>
          <a:lstStyle/>
          <a:p>
            <a:r>
              <a:rPr lang="en-NZ" altLang="en-US" sz="1800">
                <a:latin typeface="Tahoma" panose="020B0604030504040204" pitchFamily="34" charset="0"/>
              </a:rPr>
              <a:t>Condensation level</a:t>
            </a:r>
            <a:endParaRPr lang="en-US" altLang="en-US" sz="1800">
              <a:latin typeface="Tahoma" panose="020B0604030504040204" pitchFamily="34" charset="0"/>
            </a:endParaRPr>
          </a:p>
        </p:txBody>
      </p:sp>
      <p:sp>
        <p:nvSpPr>
          <p:cNvPr id="52229" name="Line 5"/>
          <p:cNvSpPr>
            <a:spLocks noChangeShapeType="1"/>
          </p:cNvSpPr>
          <p:nvPr/>
        </p:nvSpPr>
        <p:spPr bwMode="auto">
          <a:xfrm flipH="1" flipV="1">
            <a:off x="5880100" y="5229226"/>
            <a:ext cx="86360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2230" name="Text Box 6"/>
          <p:cNvSpPr txBox="1">
            <a:spLocks noChangeArrowheads="1"/>
          </p:cNvSpPr>
          <p:nvPr/>
        </p:nvSpPr>
        <p:spPr bwMode="auto">
          <a:xfrm>
            <a:off x="2855914" y="37893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Water Droplets</a:t>
            </a:r>
            <a:endParaRPr lang="en-US" altLang="en-US"/>
          </a:p>
        </p:txBody>
      </p:sp>
      <p:sp>
        <p:nvSpPr>
          <p:cNvPr id="52231" name="Text Box 7"/>
          <p:cNvSpPr txBox="1">
            <a:spLocks noChangeArrowheads="1"/>
          </p:cNvSpPr>
          <p:nvPr/>
        </p:nvSpPr>
        <p:spPr bwMode="auto">
          <a:xfrm>
            <a:off x="2640013" y="5516564"/>
            <a:ext cx="10795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Drizzle – small droplets</a:t>
            </a:r>
            <a:endParaRPr lang="en-US" altLang="en-US"/>
          </a:p>
        </p:txBody>
      </p:sp>
      <p:sp>
        <p:nvSpPr>
          <p:cNvPr id="52232" name="Text Box 8"/>
          <p:cNvSpPr txBox="1">
            <a:spLocks noChangeArrowheads="1"/>
          </p:cNvSpPr>
          <p:nvPr/>
        </p:nvSpPr>
        <p:spPr bwMode="auto">
          <a:xfrm>
            <a:off x="3935414" y="5589589"/>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Rain – Large droplets</a:t>
            </a:r>
            <a:endParaRPr lang="en-US" altLang="en-US"/>
          </a:p>
        </p:txBody>
      </p:sp>
      <p:sp>
        <p:nvSpPr>
          <p:cNvPr id="52233" name="Text Box 9"/>
          <p:cNvSpPr txBox="1">
            <a:spLocks noChangeArrowheads="1"/>
          </p:cNvSpPr>
          <p:nvPr/>
        </p:nvSpPr>
        <p:spPr bwMode="auto">
          <a:xfrm>
            <a:off x="6816725" y="836613"/>
            <a:ext cx="2808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Cumulonimbus cloud</a:t>
            </a:r>
            <a:endParaRPr lang="en-US" altLang="en-US"/>
          </a:p>
        </p:txBody>
      </p:sp>
      <p:sp>
        <p:nvSpPr>
          <p:cNvPr id="52234" name="Text Box 10"/>
          <p:cNvSpPr txBox="1">
            <a:spLocks noChangeArrowheads="1"/>
          </p:cNvSpPr>
          <p:nvPr/>
        </p:nvSpPr>
        <p:spPr bwMode="auto">
          <a:xfrm>
            <a:off x="1992314" y="1341439"/>
            <a:ext cx="38877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The type of precipitation depend on whether a cloud carries ice crystals, water droplets or both</a:t>
            </a:r>
            <a:endParaRPr lang="en-US" altLang="en-US"/>
          </a:p>
        </p:txBody>
      </p:sp>
      <p:sp>
        <p:nvSpPr>
          <p:cNvPr id="52235" name="Text Box 11"/>
          <p:cNvSpPr txBox="1">
            <a:spLocks noChangeArrowheads="1"/>
          </p:cNvSpPr>
          <p:nvPr/>
        </p:nvSpPr>
        <p:spPr bwMode="auto">
          <a:xfrm>
            <a:off x="5159375" y="2492375"/>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Water droplets and ice crystals</a:t>
            </a:r>
            <a:endParaRPr lang="en-US" altLang="en-US"/>
          </a:p>
        </p:txBody>
      </p:sp>
      <p:sp>
        <p:nvSpPr>
          <p:cNvPr id="52236" name="Text Box 12"/>
          <p:cNvSpPr txBox="1">
            <a:spLocks noChangeArrowheads="1"/>
          </p:cNvSpPr>
          <p:nvPr/>
        </p:nvSpPr>
        <p:spPr bwMode="auto">
          <a:xfrm>
            <a:off x="5232401" y="4724401"/>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Rain</a:t>
            </a:r>
            <a:endParaRPr lang="en-US" altLang="en-US"/>
          </a:p>
        </p:txBody>
      </p:sp>
      <p:sp>
        <p:nvSpPr>
          <p:cNvPr id="52237" name="Text Box 13"/>
          <p:cNvSpPr txBox="1">
            <a:spLocks noChangeArrowheads="1"/>
          </p:cNvSpPr>
          <p:nvPr/>
        </p:nvSpPr>
        <p:spPr bwMode="auto">
          <a:xfrm>
            <a:off x="6959600" y="4581525"/>
            <a:ext cx="865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Dry snow</a:t>
            </a:r>
            <a:endParaRPr lang="en-US" altLang="en-US"/>
          </a:p>
        </p:txBody>
      </p:sp>
      <p:sp>
        <p:nvSpPr>
          <p:cNvPr id="52238" name="Text Box 14"/>
          <p:cNvSpPr txBox="1">
            <a:spLocks noChangeArrowheads="1"/>
          </p:cNvSpPr>
          <p:nvPr/>
        </p:nvSpPr>
        <p:spPr bwMode="auto">
          <a:xfrm>
            <a:off x="6096001" y="4797425"/>
            <a:ext cx="720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Wet snow</a:t>
            </a:r>
            <a:endParaRPr lang="en-US" altLang="en-US"/>
          </a:p>
        </p:txBody>
      </p:sp>
      <p:sp>
        <p:nvSpPr>
          <p:cNvPr id="52239" name="Text Box 15"/>
          <p:cNvSpPr txBox="1">
            <a:spLocks noChangeArrowheads="1"/>
          </p:cNvSpPr>
          <p:nvPr/>
        </p:nvSpPr>
        <p:spPr bwMode="auto">
          <a:xfrm>
            <a:off x="9191625" y="2205038"/>
            <a:ext cx="122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Hail formation</a:t>
            </a:r>
            <a:endParaRPr lang="en-US" altLang="en-US"/>
          </a:p>
        </p:txBody>
      </p:sp>
    </p:spTree>
    <p:extLst>
      <p:ext uri="{BB962C8B-B14F-4D97-AF65-F5344CB8AC3E}">
        <p14:creationId xmlns:p14="http://schemas.microsoft.com/office/powerpoint/2010/main" val="3570393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752600" y="304801"/>
            <a:ext cx="8763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b="1" dirty="0"/>
              <a:t>Summary</a:t>
            </a:r>
          </a:p>
          <a:p>
            <a:pPr>
              <a:spcBef>
                <a:spcPct val="50000"/>
              </a:spcBef>
            </a:pPr>
            <a:r>
              <a:rPr lang="en-AU" altLang="en-US" dirty="0">
                <a:latin typeface="Arial" panose="020B0604020202020204" pitchFamily="34" charset="0"/>
                <a:cs typeface="Arial" panose="020B0604020202020204" pitchFamily="34" charset="0"/>
              </a:rPr>
              <a:t>When air contains the maximum amount of water vapour possible for the temperature it is at, the air is said to be saturated</a:t>
            </a:r>
            <a:endParaRPr lang="en-AU" altLang="en-US" dirty="0">
              <a:latin typeface="Verdana" panose="020B0604030504040204" pitchFamily="34" charset="0"/>
              <a:cs typeface="Times New Roman" panose="02020603050405020304" pitchFamily="18" charset="0"/>
            </a:endParaRPr>
          </a:p>
          <a:p>
            <a:pPr>
              <a:spcBef>
                <a:spcPct val="50000"/>
              </a:spcBef>
            </a:pPr>
            <a:r>
              <a:rPr lang="en-AU" altLang="en-US" dirty="0">
                <a:latin typeface="Arial" panose="020B0604020202020204" pitchFamily="34" charset="0"/>
                <a:cs typeface="Arial" panose="020B0604020202020204" pitchFamily="34" charset="0"/>
              </a:rPr>
              <a:t>When saturated air is cooled to its Dew Point some of that water vapour is changed back into liquid. This process is called ‘condensation’.</a:t>
            </a:r>
            <a:endParaRPr lang="en-AU" altLang="en-US" dirty="0">
              <a:latin typeface="Verdana" panose="020B0604030504040204" pitchFamily="34" charset="0"/>
              <a:cs typeface="Times New Roman" panose="02020603050405020304" pitchFamily="18" charset="0"/>
            </a:endParaRPr>
          </a:p>
          <a:p>
            <a:pPr>
              <a:spcBef>
                <a:spcPct val="50000"/>
              </a:spcBef>
            </a:pPr>
            <a:r>
              <a:rPr lang="en-AU" altLang="en-US" dirty="0">
                <a:latin typeface="Arial" panose="020B0604020202020204" pitchFamily="34" charset="0"/>
                <a:cs typeface="Arial" panose="020B0604020202020204" pitchFamily="34" charset="0"/>
              </a:rPr>
              <a:t>Warm air can hold more moisture than colder air </a:t>
            </a:r>
          </a:p>
          <a:p>
            <a:pPr>
              <a:spcBef>
                <a:spcPct val="50000"/>
              </a:spcBef>
            </a:pPr>
            <a:r>
              <a:rPr lang="en-AU" altLang="en-US" dirty="0">
                <a:latin typeface="Arial" panose="020B0604020202020204" pitchFamily="34" charset="0"/>
                <a:cs typeface="Times New Roman" panose="02020603050405020304" pitchFamily="18" charset="0"/>
              </a:rPr>
              <a:t>When water vapour condenses latent heat is released</a:t>
            </a:r>
          </a:p>
        </p:txBody>
      </p:sp>
    </p:spTree>
    <p:extLst>
      <p:ext uri="{BB962C8B-B14F-4D97-AF65-F5344CB8AC3E}">
        <p14:creationId xmlns:p14="http://schemas.microsoft.com/office/powerpoint/2010/main" val="2150098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981200" y="274638"/>
            <a:ext cx="8229600" cy="563562"/>
          </a:xfrm>
        </p:spPr>
        <p:txBody>
          <a:bodyPr/>
          <a:lstStyle/>
          <a:p>
            <a:r>
              <a:rPr lang="en-AU" altLang="en-US" sz="2400" b="1">
                <a:solidFill>
                  <a:schemeClr val="bg1"/>
                </a:solidFill>
                <a:latin typeface="Tahoma" panose="020B0604030504040204" pitchFamily="34" charset="0"/>
              </a:rPr>
              <a:t>Frontal Systems</a:t>
            </a:r>
          </a:p>
        </p:txBody>
      </p:sp>
      <p:sp>
        <p:nvSpPr>
          <p:cNvPr id="97283" name="Text Box 3"/>
          <p:cNvSpPr txBox="1">
            <a:spLocks noChangeArrowheads="1"/>
          </p:cNvSpPr>
          <p:nvPr/>
        </p:nvSpPr>
        <p:spPr bwMode="auto">
          <a:xfrm>
            <a:off x="1676400" y="1066801"/>
            <a:ext cx="87630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t>A front is the boundary between two different types of air mass. In our latitudes a front usually separates warm, moist air from the tropics and cold, relatively dry air from polar regions. </a:t>
            </a:r>
          </a:p>
          <a:p>
            <a:pPr>
              <a:spcBef>
                <a:spcPct val="50000"/>
              </a:spcBef>
            </a:pPr>
            <a:r>
              <a:rPr lang="en-AU" altLang="en-US" dirty="0"/>
              <a:t>Fronts move with the wind, so in NZ this is normally from west to east because our prevailing winds are from the west or northwest. At a front, the heavier cold air undercuts the less dense warm air, causing the warm air to rise up over the wedge of cold air. </a:t>
            </a:r>
          </a:p>
          <a:p>
            <a:pPr>
              <a:spcBef>
                <a:spcPct val="50000"/>
              </a:spcBef>
            </a:pPr>
            <a:r>
              <a:rPr lang="en-AU" altLang="en-US" dirty="0"/>
              <a:t>As the air rises there is cooling and condensation, thus leading to the formation of clouds and rainfall. Consequently, fronts tend to be associated with cloud and rain. Three types of front can be identified; warm fronts, cold fronts and occluded fronts.</a:t>
            </a:r>
            <a:r>
              <a:rPr lang="en-AU" altLang="en-US" sz="2000" dirty="0"/>
              <a:t> </a:t>
            </a:r>
          </a:p>
          <a:p>
            <a:pPr>
              <a:spcBef>
                <a:spcPct val="50000"/>
              </a:spcBef>
            </a:pPr>
            <a:endParaRPr lang="en-AU" altLang="en-US" sz="2000" dirty="0">
              <a:solidFill>
                <a:schemeClr val="bg1"/>
              </a:solidFill>
            </a:endParaRPr>
          </a:p>
        </p:txBody>
      </p:sp>
    </p:spTree>
    <p:extLst>
      <p:ext uri="{BB962C8B-B14F-4D97-AF65-F5344CB8AC3E}">
        <p14:creationId xmlns:p14="http://schemas.microsoft.com/office/powerpoint/2010/main" val="640679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828800" y="457200"/>
            <a:ext cx="8229600" cy="457200"/>
          </a:xfrm>
        </p:spPr>
        <p:txBody>
          <a:bodyPr>
            <a:normAutofit lnSpcReduction="10000"/>
          </a:bodyPr>
          <a:lstStyle/>
          <a:p>
            <a:pPr algn="ctr">
              <a:lnSpc>
                <a:spcPct val="90000"/>
              </a:lnSpc>
              <a:buFontTx/>
              <a:buNone/>
            </a:pPr>
            <a:r>
              <a:rPr lang="en-NZ" altLang="en-US">
                <a:solidFill>
                  <a:schemeClr val="bg1"/>
                </a:solidFill>
                <a:latin typeface="Tahoma" panose="020B0604030504040204" pitchFamily="34" charset="0"/>
              </a:rPr>
              <a:t>Warm and Cold Fronts</a:t>
            </a:r>
            <a:endParaRPr lang="en-AU" altLang="en-US">
              <a:solidFill>
                <a:schemeClr val="bg1"/>
              </a:solidFill>
              <a:latin typeface="Tahoma" panose="020B0604030504040204" pitchFamily="34" charset="0"/>
            </a:endParaRPr>
          </a:p>
        </p:txBody>
      </p:sp>
      <p:pic>
        <p:nvPicPr>
          <p:cNvPr id="51204" name="Picture 4" descr="warm cold fro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52650"/>
            <a:ext cx="9144000" cy="4324350"/>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3352800" y="2286001"/>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Cold Front</a:t>
            </a:r>
            <a:endParaRPr lang="en-AU" altLang="en-US"/>
          </a:p>
        </p:txBody>
      </p:sp>
      <p:sp>
        <p:nvSpPr>
          <p:cNvPr id="51206" name="Text Box 6"/>
          <p:cNvSpPr txBox="1">
            <a:spLocks noChangeArrowheads="1"/>
          </p:cNvSpPr>
          <p:nvPr/>
        </p:nvSpPr>
        <p:spPr bwMode="auto">
          <a:xfrm>
            <a:off x="8534400" y="4724401"/>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t>Warm Front</a:t>
            </a:r>
            <a:endParaRPr lang="en-AU" altLang="en-US"/>
          </a:p>
        </p:txBody>
      </p:sp>
    </p:spTree>
    <p:extLst>
      <p:ext uri="{BB962C8B-B14F-4D97-AF65-F5344CB8AC3E}">
        <p14:creationId xmlns:p14="http://schemas.microsoft.com/office/powerpoint/2010/main" val="2939426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579438"/>
          </a:xfrm>
        </p:spPr>
        <p:txBody>
          <a:bodyPr/>
          <a:lstStyle/>
          <a:p>
            <a:r>
              <a:rPr lang="en-AU" altLang="en-US" sz="2800">
                <a:solidFill>
                  <a:schemeClr val="bg1"/>
                </a:solidFill>
                <a:latin typeface="Tahoma" panose="020B0604030504040204" pitchFamily="34" charset="0"/>
              </a:rPr>
              <a:t>Cold Fronts</a:t>
            </a:r>
          </a:p>
        </p:txBody>
      </p:sp>
      <p:pic>
        <p:nvPicPr>
          <p:cNvPr id="12292" name="Picture 4" descr="cold_fron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1" y="914401"/>
            <a:ext cx="9217025"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0891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524000" y="914400"/>
            <a:ext cx="914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t>Pressure begins to fall increasingly rapidly as the front approaches and rain usually starts not long before it arrives, becoming heavy for a short time. This is often accompanied by an increase in and a backing of the wind. In some cases, there may also be hail and thunder. </a:t>
            </a:r>
          </a:p>
          <a:p>
            <a:pPr>
              <a:spcBef>
                <a:spcPct val="50000"/>
              </a:spcBef>
            </a:pPr>
            <a:r>
              <a:rPr lang="en-AU" altLang="en-US" dirty="0"/>
              <a:t>The passage of the front is usually marked by a sharp change from falling to rising pressure and a veer in the wind. </a:t>
            </a:r>
          </a:p>
          <a:p>
            <a:pPr>
              <a:spcBef>
                <a:spcPct val="50000"/>
              </a:spcBef>
            </a:pPr>
            <a:r>
              <a:rPr lang="en-AU" altLang="en-US" dirty="0"/>
              <a:t>As the rain dies away, the cloud lifts and breaks and, although there is sunshine, the air temperature falls. </a:t>
            </a:r>
          </a:p>
          <a:p>
            <a:pPr>
              <a:spcBef>
                <a:spcPct val="50000"/>
              </a:spcBef>
            </a:pPr>
            <a:r>
              <a:rPr lang="en-AU" altLang="en-US" dirty="0"/>
              <a:t>After a time, cumulus clouds begin to form, often bringing showers. Sometimes the showers may become heavy, perhaps even accompanied by hail and thunder. On the other hand, in some cases, pressure will rise rapidly after a cold front has passed and this causes there to be few, if any, showers. </a:t>
            </a:r>
          </a:p>
          <a:p>
            <a:pPr>
              <a:spcBef>
                <a:spcPct val="50000"/>
              </a:spcBef>
            </a:pPr>
            <a:endParaRPr lang="en-AU" altLang="en-US" dirty="0">
              <a:solidFill>
                <a:schemeClr val="bg1"/>
              </a:solidFill>
            </a:endParaRPr>
          </a:p>
        </p:txBody>
      </p:sp>
      <p:sp>
        <p:nvSpPr>
          <p:cNvPr id="104451" name="Text Box 3"/>
          <p:cNvSpPr txBox="1">
            <a:spLocks noChangeArrowheads="1"/>
          </p:cNvSpPr>
          <p:nvPr/>
        </p:nvSpPr>
        <p:spPr bwMode="auto">
          <a:xfrm>
            <a:off x="3886200" y="228600"/>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a:solidFill>
                  <a:schemeClr val="bg1"/>
                </a:solidFill>
              </a:rPr>
              <a:t>Cold Fronts</a:t>
            </a:r>
            <a:endParaRPr lang="en-AU" altLang="en-US">
              <a:solidFill>
                <a:schemeClr val="bg1"/>
              </a:solidFill>
            </a:endParaRPr>
          </a:p>
        </p:txBody>
      </p:sp>
    </p:spTree>
    <p:extLst>
      <p:ext uri="{BB962C8B-B14F-4D97-AF65-F5344CB8AC3E}">
        <p14:creationId xmlns:p14="http://schemas.microsoft.com/office/powerpoint/2010/main" val="2227363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GreggB\My Documents\Meteorology\Met pics\scan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00089"/>
            <a:ext cx="9144000" cy="5456237"/>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type="title" idx="4294967295"/>
          </p:nvPr>
        </p:nvSpPr>
        <p:spPr/>
        <p:txBody>
          <a:bodyPr/>
          <a:lstStyle/>
          <a:p>
            <a:r>
              <a:rPr lang="en-AU" altLang="en-US"/>
              <a:t>Cold front</a:t>
            </a:r>
          </a:p>
        </p:txBody>
      </p:sp>
    </p:spTree>
    <p:extLst>
      <p:ext uri="{BB962C8B-B14F-4D97-AF65-F5344CB8AC3E}">
        <p14:creationId xmlns:p14="http://schemas.microsoft.com/office/powerpoint/2010/main" val="1303754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Documents and Settings\GreggB\My Documents\Meteorology\Met pics\scan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8114"/>
            <a:ext cx="7315200" cy="6721475"/>
          </a:xfrm>
          <a:prstGeom prst="rect">
            <a:avLst/>
          </a:prstGeom>
          <a:noFill/>
          <a:extLst>
            <a:ext uri="{909E8E84-426E-40DD-AFC4-6F175D3DCCD1}">
              <a14:hiddenFill xmlns:a14="http://schemas.microsoft.com/office/drawing/2010/main">
                <a:solidFill>
                  <a:srgbClr val="FFFFFF"/>
                </a:solidFill>
              </a14:hiddenFill>
            </a:ext>
          </a:extLst>
        </p:spPr>
      </p:pic>
      <p:sp>
        <p:nvSpPr>
          <p:cNvPr id="73731" name="Rectangle 3"/>
          <p:cNvSpPr>
            <a:spLocks noGrp="1" noChangeArrowheads="1"/>
          </p:cNvSpPr>
          <p:nvPr>
            <p:ph type="title" idx="4294967295"/>
          </p:nvPr>
        </p:nvSpPr>
        <p:spPr>
          <a:xfrm>
            <a:off x="664464" y="384366"/>
            <a:ext cx="8229600" cy="334962"/>
          </a:xfrm>
        </p:spPr>
        <p:txBody>
          <a:bodyPr>
            <a:normAutofit fontScale="90000"/>
          </a:bodyPr>
          <a:lstStyle/>
          <a:p>
            <a:r>
              <a:rPr lang="en-AU" altLang="en-US" sz="2400" dirty="0">
                <a:latin typeface="Tahoma" panose="020B0604030504040204" pitchFamily="34" charset="0"/>
              </a:rPr>
              <a:t>Cold front cloud</a:t>
            </a:r>
          </a:p>
        </p:txBody>
      </p:sp>
    </p:spTree>
    <p:extLst>
      <p:ext uri="{BB962C8B-B14F-4D97-AF65-F5344CB8AC3E}">
        <p14:creationId xmlns:p14="http://schemas.microsoft.com/office/powerpoint/2010/main" val="300936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Cumulonimbus</a:t>
            </a:r>
            <a:br>
              <a:rPr lang="en-NZ" dirty="0" smtClean="0"/>
            </a:br>
            <a:r>
              <a:rPr lang="en-NZ" dirty="0"/>
              <a:t/>
            </a:r>
            <a:br>
              <a:rPr lang="en-NZ" dirty="0"/>
            </a:br>
            <a:r>
              <a:rPr lang="en-NZ" dirty="0" smtClean="0"/>
              <a:t>Rain cloud</a:t>
            </a:r>
            <a:endParaRPr lang="en-NZ" dirty="0"/>
          </a:p>
        </p:txBody>
      </p:sp>
      <p:pic>
        <p:nvPicPr>
          <p:cNvPr id="4" name="Picture 4" descr="http://www.metvuw.com/photoofweek/photo-20050621b.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6188002" y="190195"/>
            <a:ext cx="5377329" cy="6851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508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77310" y="321234"/>
            <a:ext cx="10515600" cy="1325563"/>
          </a:xfrm>
        </p:spPr>
        <p:txBody>
          <a:bodyPr/>
          <a:lstStyle/>
          <a:p>
            <a:r>
              <a:rPr lang="en-NZ" altLang="en-US" sz="2000" dirty="0">
                <a:solidFill>
                  <a:schemeClr val="bg1"/>
                </a:solidFill>
                <a:latin typeface="Tahoma" panose="020B0604030504040204" pitchFamily="34" charset="0"/>
              </a:rPr>
              <a:t>Frontal cloud </a:t>
            </a:r>
            <a:r>
              <a:rPr lang="en-NZ" altLang="en-US" sz="2000" dirty="0" smtClean="0">
                <a:latin typeface="Tahoma" panose="020B0604030504040204" pitchFamily="34" charset="0"/>
              </a:rPr>
              <a:t> </a:t>
            </a:r>
            <a:r>
              <a:rPr lang="en-NZ" altLang="en-US" sz="2000" dirty="0">
                <a:latin typeface="Tahoma" panose="020B0604030504040204" pitchFamily="34" charset="0"/>
              </a:rPr>
              <a:t>Stewart </a:t>
            </a:r>
            <a:r>
              <a:rPr lang="en-NZ" altLang="en-US" sz="2000" dirty="0" smtClean="0">
                <a:latin typeface="Tahoma" panose="020B0604030504040204" pitchFamily="34" charset="0"/>
              </a:rPr>
              <a:t>Island – frontal cloud</a:t>
            </a:r>
            <a:endParaRPr lang="en-US" altLang="en-US" sz="2000" dirty="0">
              <a:latin typeface="Tahoma" panose="020B0604030504040204" pitchFamily="34" charset="0"/>
            </a:endParaRPr>
          </a:p>
        </p:txBody>
      </p:sp>
      <p:pic>
        <p:nvPicPr>
          <p:cNvPr id="35844" name="Picture 4" descr="http://www.metvuw.com/photoofweek/photo-20050412.jpg"/>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4043364" y="1125538"/>
            <a:ext cx="4300537" cy="57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0277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 y="1963522"/>
            <a:ext cx="12020109" cy="4060960"/>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2667000" y="228600"/>
            <a:ext cx="678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a:solidFill>
                  <a:schemeClr val="bg1"/>
                </a:solidFill>
              </a:rPr>
              <a:t>Warm Front</a:t>
            </a:r>
            <a:endParaRPr lang="en-AU" altLang="en-US">
              <a:solidFill>
                <a:schemeClr val="bg1"/>
              </a:solidFill>
            </a:endParaRPr>
          </a:p>
        </p:txBody>
      </p:sp>
      <p:sp>
        <p:nvSpPr>
          <p:cNvPr id="2" name="TextBox 1"/>
          <p:cNvSpPr txBox="1"/>
          <p:nvPr/>
        </p:nvSpPr>
        <p:spPr>
          <a:xfrm>
            <a:off x="3591763" y="1063229"/>
            <a:ext cx="8054035" cy="584775"/>
          </a:xfrm>
          <a:prstGeom prst="rect">
            <a:avLst/>
          </a:prstGeom>
          <a:noFill/>
        </p:spPr>
        <p:txBody>
          <a:bodyPr wrap="square" rtlCol="0">
            <a:spAutoFit/>
          </a:bodyPr>
          <a:lstStyle/>
          <a:p>
            <a:r>
              <a:rPr lang="en-NZ" sz="3200" dirty="0" smtClean="0"/>
              <a:t>Warm Fronts</a:t>
            </a:r>
            <a:endParaRPr lang="en-NZ" sz="3200" dirty="0"/>
          </a:p>
        </p:txBody>
      </p:sp>
    </p:spTree>
    <p:extLst>
      <p:ext uri="{BB962C8B-B14F-4D97-AF65-F5344CB8AC3E}">
        <p14:creationId xmlns:p14="http://schemas.microsoft.com/office/powerpoint/2010/main" val="4088875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Documents and Settings\GreggB\My Documents\Meteorology\Met pics\scan0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92264"/>
            <a:ext cx="9144000" cy="3671887"/>
          </a:xfrm>
          <a:prstGeom prst="rect">
            <a:avLst/>
          </a:prstGeom>
          <a:noFill/>
          <a:extLst>
            <a:ext uri="{909E8E84-426E-40DD-AFC4-6F175D3DCCD1}">
              <a14:hiddenFill xmlns:a14="http://schemas.microsoft.com/office/drawing/2010/main">
                <a:solidFill>
                  <a:srgbClr val="FFFFFF"/>
                </a:solidFill>
              </a14:hiddenFill>
            </a:ext>
          </a:extLst>
        </p:spPr>
      </p:pic>
      <p:sp>
        <p:nvSpPr>
          <p:cNvPr id="76803" name="Rectangle 3"/>
          <p:cNvSpPr>
            <a:spLocks noGrp="1" noChangeArrowheads="1"/>
          </p:cNvSpPr>
          <p:nvPr>
            <p:ph type="title" idx="4294967295"/>
          </p:nvPr>
        </p:nvSpPr>
        <p:spPr/>
        <p:txBody>
          <a:bodyPr/>
          <a:lstStyle/>
          <a:p>
            <a:r>
              <a:rPr lang="en-AU" altLang="en-US"/>
              <a:t>Warm front</a:t>
            </a:r>
          </a:p>
        </p:txBody>
      </p:sp>
    </p:spTree>
    <p:extLst>
      <p:ext uri="{BB962C8B-B14F-4D97-AF65-F5344CB8AC3E}">
        <p14:creationId xmlns:p14="http://schemas.microsoft.com/office/powerpoint/2010/main" val="464327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531315" y="1653237"/>
            <a:ext cx="91440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t>A warm front marks the leading edge of a warm air mass. The presence of a warm front means that the warm air is advancing and rising up over the cold air. This is because the warm air is 'lighter' or less dense, than the colder air. Warm air is thus replacing cold air at the surface. </a:t>
            </a:r>
          </a:p>
          <a:p>
            <a:pPr>
              <a:spcBef>
                <a:spcPct val="50000"/>
              </a:spcBef>
            </a:pPr>
            <a:r>
              <a:rPr lang="en-AU" altLang="en-US" dirty="0"/>
              <a:t>Cloud extends well ahead of the front, becoming thicker as the front approaches, accompanied by falling pressure. Rain then starts to fall, usually becoming heaviest on the front itself. </a:t>
            </a:r>
          </a:p>
          <a:p>
            <a:pPr>
              <a:spcBef>
                <a:spcPct val="50000"/>
              </a:spcBef>
            </a:pPr>
            <a:r>
              <a:rPr lang="en-AU" altLang="en-US" dirty="0"/>
              <a:t>The passage of the front is followed by a rise in temperature and humidity and a veer in the wind, while the pressure also stops falling. Although the rain dies out, it often stays cloudy. </a:t>
            </a:r>
          </a:p>
          <a:p>
            <a:pPr>
              <a:spcBef>
                <a:spcPct val="50000"/>
              </a:spcBef>
            </a:pPr>
            <a:r>
              <a:rPr lang="en-AU" altLang="en-US" dirty="0"/>
              <a:t>On windward coasts and hills, the cloud base may be low enough to give fog and thick enough to produce drizzle. Inland and to the lee of hills, the cloud may break, allowing for some warm sunshine.</a:t>
            </a:r>
          </a:p>
          <a:p>
            <a:pPr>
              <a:spcBef>
                <a:spcPct val="50000"/>
              </a:spcBef>
            </a:pPr>
            <a:endParaRPr lang="en-AU" altLang="en-US" dirty="0">
              <a:solidFill>
                <a:schemeClr val="bg1"/>
              </a:solidFill>
            </a:endParaRPr>
          </a:p>
        </p:txBody>
      </p:sp>
    </p:spTree>
    <p:extLst>
      <p:ext uri="{BB962C8B-B14F-4D97-AF65-F5344CB8AC3E}">
        <p14:creationId xmlns:p14="http://schemas.microsoft.com/office/powerpoint/2010/main" val="3534529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GreggB\My Documents\Meteorology\Met pics\scan0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24" y="1248460"/>
            <a:ext cx="9144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98307" name="Text Box 3"/>
          <p:cNvSpPr txBox="1">
            <a:spLocks noChangeArrowheads="1"/>
          </p:cNvSpPr>
          <p:nvPr/>
        </p:nvSpPr>
        <p:spPr bwMode="auto">
          <a:xfrm>
            <a:off x="3820972" y="356007"/>
            <a:ext cx="518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dirty="0"/>
              <a:t>Occluded Front</a:t>
            </a:r>
            <a:endParaRPr lang="en-AU" altLang="en-US" dirty="0"/>
          </a:p>
        </p:txBody>
      </p:sp>
    </p:spTree>
    <p:extLst>
      <p:ext uri="{BB962C8B-B14F-4D97-AF65-F5344CB8AC3E}">
        <p14:creationId xmlns:p14="http://schemas.microsoft.com/office/powerpoint/2010/main" val="1974576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752600" y="685801"/>
            <a:ext cx="8915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t>Occlusions are slightly more complex than warm or cold fronts. They occur because cold fronts travel more quickly than warm fronts and eventually this results in the cold front 'catching up' with the warm front. </a:t>
            </a:r>
          </a:p>
          <a:p>
            <a:pPr>
              <a:spcBef>
                <a:spcPct val="50000"/>
              </a:spcBef>
            </a:pPr>
            <a:r>
              <a:rPr lang="en-AU" altLang="en-US" dirty="0"/>
              <a:t>This causes the warm air to be undercut and lifted up from the surface. </a:t>
            </a:r>
          </a:p>
          <a:p>
            <a:pPr>
              <a:spcBef>
                <a:spcPct val="50000"/>
              </a:spcBef>
            </a:pPr>
            <a:r>
              <a:rPr lang="en-AU" altLang="en-US" dirty="0"/>
              <a:t>The characteristics of an occlusion are similar to those of a cold front in that the rain belt is narrow. </a:t>
            </a:r>
          </a:p>
          <a:p>
            <a:pPr>
              <a:spcBef>
                <a:spcPct val="50000"/>
              </a:spcBef>
            </a:pPr>
            <a:r>
              <a:rPr lang="en-AU" altLang="en-US" dirty="0"/>
              <a:t>Cloud lifts and breaks after the front has moved through and there may be a change in temperature and a veer in the wind, though these tend to be small.</a:t>
            </a:r>
          </a:p>
          <a:p>
            <a:pPr>
              <a:spcBef>
                <a:spcPct val="50000"/>
              </a:spcBef>
            </a:pPr>
            <a:endParaRPr lang="en-AU" altLang="en-US" dirty="0">
              <a:solidFill>
                <a:schemeClr val="bg1"/>
              </a:solidFill>
            </a:endParaRPr>
          </a:p>
        </p:txBody>
      </p:sp>
    </p:spTree>
    <p:extLst>
      <p:ext uri="{BB962C8B-B14F-4D97-AF65-F5344CB8AC3E}">
        <p14:creationId xmlns:p14="http://schemas.microsoft.com/office/powerpoint/2010/main" val="3317980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532" y="541325"/>
            <a:ext cx="5698540" cy="4339650"/>
          </a:xfrm>
          <a:prstGeom prst="rect">
            <a:avLst/>
          </a:prstGeom>
          <a:noFill/>
        </p:spPr>
        <p:txBody>
          <a:bodyPr wrap="square" rtlCol="0">
            <a:spAutoFit/>
          </a:bodyPr>
          <a:lstStyle/>
          <a:p>
            <a:r>
              <a:rPr lang="en-NZ" sz="2400" dirty="0" smtClean="0"/>
              <a:t>Stationary Fronts</a:t>
            </a:r>
          </a:p>
          <a:p>
            <a:endParaRPr lang="en-NZ" dirty="0"/>
          </a:p>
          <a:p>
            <a:r>
              <a:rPr lang="en-NZ" dirty="0" smtClean="0"/>
              <a:t>A stationary front is when cold air is travelling in one direction and warm air meets it whilst travelling in the other direction</a:t>
            </a:r>
          </a:p>
          <a:p>
            <a:endParaRPr lang="en-NZ" dirty="0" smtClean="0"/>
          </a:p>
          <a:p>
            <a:r>
              <a:rPr lang="en-NZ" dirty="0" smtClean="0"/>
              <a:t>The main characteristic is that neither of the frontal systems is strong enough to cancel the other out.</a:t>
            </a:r>
          </a:p>
          <a:p>
            <a:endParaRPr lang="en-NZ" dirty="0" smtClean="0"/>
          </a:p>
          <a:p>
            <a:endParaRPr lang="en-NZ" dirty="0"/>
          </a:p>
          <a:p>
            <a:r>
              <a:rPr lang="en-NZ" dirty="0" smtClean="0"/>
              <a:t>It causes cloud and precipitation, often lasting a while in one place (because it is stationary!!)</a:t>
            </a:r>
          </a:p>
          <a:p>
            <a:endParaRPr lang="en-NZ" dirty="0"/>
          </a:p>
          <a:p>
            <a:r>
              <a:rPr lang="en-NZ" dirty="0" smtClean="0"/>
              <a:t>If the front starts to move again, then it is either a cold or warm front, depending on it’s characteristics </a:t>
            </a:r>
            <a:endParaRPr lang="en-N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138" y="725991"/>
            <a:ext cx="4580740" cy="5045702"/>
          </a:xfrm>
          <a:prstGeom prst="rect">
            <a:avLst/>
          </a:prstGeom>
        </p:spPr>
      </p:pic>
    </p:spTree>
    <p:extLst>
      <p:ext uri="{BB962C8B-B14F-4D97-AF65-F5344CB8AC3E}">
        <p14:creationId xmlns:p14="http://schemas.microsoft.com/office/powerpoint/2010/main" val="330362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981200" y="228600"/>
            <a:ext cx="830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a:solidFill>
                  <a:schemeClr val="bg1"/>
                </a:solidFill>
              </a:rPr>
              <a:t>Troughs</a:t>
            </a:r>
            <a:endParaRPr lang="en-AU" altLang="en-US">
              <a:solidFill>
                <a:schemeClr val="bg1"/>
              </a:solidFill>
            </a:endParaRPr>
          </a:p>
        </p:txBody>
      </p:sp>
      <p:sp>
        <p:nvSpPr>
          <p:cNvPr id="107523" name="Text Box 3"/>
          <p:cNvSpPr txBox="1">
            <a:spLocks noChangeArrowheads="1"/>
          </p:cNvSpPr>
          <p:nvPr/>
        </p:nvSpPr>
        <p:spPr bwMode="auto">
          <a:xfrm>
            <a:off x="83513" y="597932"/>
            <a:ext cx="5432147"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dirty="0"/>
              <a:t>A </a:t>
            </a:r>
            <a:r>
              <a:rPr lang="en-NZ" b="1" dirty="0"/>
              <a:t>trough</a:t>
            </a:r>
            <a:r>
              <a:rPr lang="en-NZ" dirty="0"/>
              <a:t> is an elongated (extended) region of relatively low atmospheric pressure, often associated with </a:t>
            </a:r>
            <a:r>
              <a:rPr lang="en-NZ" dirty="0" smtClean="0"/>
              <a:t>fronts</a:t>
            </a:r>
            <a:endParaRPr lang="en-AU" altLang="en-US" dirty="0" smtClean="0"/>
          </a:p>
          <a:p>
            <a:pPr>
              <a:spcBef>
                <a:spcPct val="50000"/>
              </a:spcBef>
            </a:pPr>
            <a:r>
              <a:rPr lang="en-AU" altLang="en-US" dirty="0" smtClean="0"/>
              <a:t>Whereas </a:t>
            </a:r>
            <a:r>
              <a:rPr lang="en-AU" altLang="en-US" dirty="0"/>
              <a:t>fronts separate air masses, which are different in temperature, troughs generally develop in cold air and are characterized by an increase in the frequency and intensity of showers. </a:t>
            </a:r>
          </a:p>
          <a:p>
            <a:pPr>
              <a:spcBef>
                <a:spcPct val="50000"/>
              </a:spcBef>
            </a:pPr>
            <a:r>
              <a:rPr lang="en-AU" altLang="en-US" dirty="0"/>
              <a:t>Pressure begins to fall as the trough approaches and often rises sharply once it has passed. As with fronts, the wind tends to back ahead of the trough and to veer immediately behind it. There are also particularly strong gusts of wind in the showers </a:t>
            </a:r>
          </a:p>
          <a:p>
            <a:pPr>
              <a:spcBef>
                <a:spcPct val="50000"/>
              </a:spcBef>
            </a:pPr>
            <a:endParaRPr lang="en-AU" alt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780" y="597932"/>
            <a:ext cx="6574672" cy="5276174"/>
          </a:xfrm>
          <a:prstGeom prst="rect">
            <a:avLst/>
          </a:prstGeom>
        </p:spPr>
      </p:pic>
    </p:spTree>
    <p:extLst>
      <p:ext uri="{BB962C8B-B14F-4D97-AF65-F5344CB8AC3E}">
        <p14:creationId xmlns:p14="http://schemas.microsoft.com/office/powerpoint/2010/main" val="390871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905000" y="762000"/>
            <a:ext cx="8458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dirty="0"/>
              <a:t>Summary</a:t>
            </a:r>
            <a:endParaRPr lang="en-AU" altLang="en-US" dirty="0"/>
          </a:p>
          <a:p>
            <a:pPr>
              <a:spcBef>
                <a:spcPct val="50000"/>
              </a:spcBef>
              <a:buFontTx/>
              <a:buChar char="•"/>
            </a:pPr>
            <a:r>
              <a:rPr lang="en-AU" altLang="en-US" dirty="0"/>
              <a:t>Fronts form as the result of 'conflict' between warm and cold air </a:t>
            </a:r>
          </a:p>
          <a:p>
            <a:pPr>
              <a:spcBef>
                <a:spcPct val="50000"/>
              </a:spcBef>
              <a:buFontTx/>
              <a:buChar char="•"/>
            </a:pPr>
            <a:r>
              <a:rPr lang="en-AU" altLang="en-US" dirty="0"/>
              <a:t>Fronts are the boundary between two air masses </a:t>
            </a:r>
          </a:p>
          <a:p>
            <a:pPr>
              <a:spcBef>
                <a:spcPct val="50000"/>
              </a:spcBef>
              <a:buFontTx/>
              <a:buChar char="•"/>
            </a:pPr>
            <a:r>
              <a:rPr lang="en-AU" altLang="en-US" dirty="0"/>
              <a:t>The most significant weather occurs on fronts, since that is where the air is rising fastest</a:t>
            </a:r>
            <a:br>
              <a:rPr lang="en-AU" altLang="en-US" dirty="0"/>
            </a:br>
            <a:endParaRPr lang="en-AU" altLang="en-US" dirty="0"/>
          </a:p>
          <a:p>
            <a:pPr>
              <a:spcBef>
                <a:spcPct val="50000"/>
              </a:spcBef>
            </a:pPr>
            <a:endParaRPr lang="en-AU" altLang="en-US" dirty="0"/>
          </a:p>
        </p:txBody>
      </p:sp>
    </p:spTree>
    <p:extLst>
      <p:ext uri="{BB962C8B-B14F-4D97-AF65-F5344CB8AC3E}">
        <p14:creationId xmlns:p14="http://schemas.microsoft.com/office/powerpoint/2010/main" val="2736311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GreggB\My Documents\Meteorology\Met pics\scan0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556" y="750332"/>
            <a:ext cx="9144000" cy="3589338"/>
          </a:xfrm>
          <a:prstGeom prst="rect">
            <a:avLst/>
          </a:prstGeom>
          <a:noFill/>
          <a:extLst>
            <a:ext uri="{909E8E84-426E-40DD-AFC4-6F175D3DCCD1}">
              <a14:hiddenFill xmlns:a14="http://schemas.microsoft.com/office/drawing/2010/main">
                <a:solidFill>
                  <a:srgbClr val="FFFFFF"/>
                </a:solidFill>
              </a14:hiddenFill>
            </a:ext>
          </a:extLst>
        </p:spPr>
      </p:pic>
      <p:sp>
        <p:nvSpPr>
          <p:cNvPr id="99331" name="Text Box 3"/>
          <p:cNvSpPr txBox="1">
            <a:spLocks noChangeArrowheads="1"/>
          </p:cNvSpPr>
          <p:nvPr/>
        </p:nvSpPr>
        <p:spPr bwMode="auto">
          <a:xfrm>
            <a:off x="3352800" y="0"/>
            <a:ext cx="53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a:solidFill>
                  <a:schemeClr val="bg1"/>
                </a:solidFill>
              </a:rPr>
              <a:t>Norwester (Foehn) Winds</a:t>
            </a:r>
            <a:endParaRPr lang="en-AU" altLang="en-US">
              <a:solidFill>
                <a:schemeClr val="bg1"/>
              </a:solidFill>
            </a:endParaRPr>
          </a:p>
        </p:txBody>
      </p:sp>
      <p:sp>
        <p:nvSpPr>
          <p:cNvPr id="99332" name="Text Box 4"/>
          <p:cNvSpPr txBox="1">
            <a:spLocks noChangeArrowheads="1"/>
          </p:cNvSpPr>
          <p:nvPr/>
        </p:nvSpPr>
        <p:spPr bwMode="auto">
          <a:xfrm>
            <a:off x="1524000" y="4800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AU" altLang="en-US"/>
          </a:p>
        </p:txBody>
      </p:sp>
      <p:sp>
        <p:nvSpPr>
          <p:cNvPr id="99333" name="Text Box 5"/>
          <p:cNvSpPr txBox="1">
            <a:spLocks noChangeArrowheads="1"/>
          </p:cNvSpPr>
          <p:nvPr/>
        </p:nvSpPr>
        <p:spPr bwMode="auto">
          <a:xfrm>
            <a:off x="1524000" y="44196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sz="2000" dirty="0" err="1"/>
              <a:t>Foehn</a:t>
            </a:r>
            <a:r>
              <a:rPr lang="en-NZ" altLang="en-US" sz="2000" dirty="0"/>
              <a:t> winds develop when air is forced to flow over a mountain range in a short period of time. The air cools rapidly as it gains altitude, cloud forms and rain or snow falls. Heat is added to the air through condensation of water vapour (latent heat) thus reducing the rate at which the air cools. When the air descends on the other side it has lost some of its moisture and it is warmed by compression as it descends. This dry warm wind is the classic South Island </a:t>
            </a:r>
            <a:r>
              <a:rPr lang="en-NZ" altLang="en-US" sz="2000" dirty="0" err="1"/>
              <a:t>Nor’wester</a:t>
            </a:r>
            <a:r>
              <a:rPr lang="en-NZ" altLang="en-US" sz="2000" dirty="0"/>
              <a:t>.</a:t>
            </a:r>
            <a:endParaRPr lang="en-AU" altLang="en-US" sz="2000" dirty="0"/>
          </a:p>
        </p:txBody>
      </p:sp>
    </p:spTree>
    <p:extLst>
      <p:ext uri="{BB962C8B-B14F-4D97-AF65-F5344CB8AC3E}">
        <p14:creationId xmlns:p14="http://schemas.microsoft.com/office/powerpoint/2010/main" val="180307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50" y="365125"/>
            <a:ext cx="2428646" cy="4536059"/>
          </a:xfrm>
        </p:spPr>
        <p:txBody>
          <a:bodyPr>
            <a:normAutofit/>
          </a:bodyPr>
          <a:lstStyle/>
          <a:p>
            <a:r>
              <a:rPr lang="en-NZ" sz="2400" dirty="0" smtClean="0"/>
              <a:t>Cumulonimbus again</a:t>
            </a:r>
            <a:endParaRPr lang="en-NZ" sz="2400" dirty="0"/>
          </a:p>
        </p:txBody>
      </p:sp>
      <p:pic>
        <p:nvPicPr>
          <p:cNvPr id="4" name="Picture 4" descr="cumulo nimbus cloud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7288" y="55347"/>
            <a:ext cx="9380894" cy="637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75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Documents and Settings\GreggB\My Documents\Meteorology\Met pics\scan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14600"/>
            <a:ext cx="9144000" cy="4108450"/>
          </a:xfrm>
          <a:prstGeom prst="rect">
            <a:avLst/>
          </a:prstGeom>
          <a:noFill/>
          <a:extLst>
            <a:ext uri="{909E8E84-426E-40DD-AFC4-6F175D3DCCD1}">
              <a14:hiddenFill xmlns:a14="http://schemas.microsoft.com/office/drawing/2010/main">
                <a:solidFill>
                  <a:srgbClr val="FFFFFF"/>
                </a:solidFill>
              </a14:hiddenFill>
            </a:ext>
          </a:extLst>
        </p:spPr>
      </p:pic>
      <p:sp>
        <p:nvSpPr>
          <p:cNvPr id="100355" name="Text Box 3"/>
          <p:cNvSpPr txBox="1">
            <a:spLocks noChangeArrowheads="1"/>
          </p:cNvSpPr>
          <p:nvPr/>
        </p:nvSpPr>
        <p:spPr bwMode="auto">
          <a:xfrm>
            <a:off x="2097634" y="737007"/>
            <a:ext cx="678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dirty="0"/>
              <a:t>Wind speed increases over a hill or mountain and rotor winds are present on the lee slopes</a:t>
            </a:r>
            <a:endParaRPr lang="en-AU" altLang="en-US" dirty="0"/>
          </a:p>
        </p:txBody>
      </p:sp>
      <p:sp>
        <p:nvSpPr>
          <p:cNvPr id="100357" name="Line 5"/>
          <p:cNvSpPr>
            <a:spLocks noChangeShapeType="1"/>
          </p:cNvSpPr>
          <p:nvPr/>
        </p:nvSpPr>
        <p:spPr bwMode="auto">
          <a:xfrm flipH="1" flipV="1">
            <a:off x="4953000" y="1447800"/>
            <a:ext cx="838200" cy="1066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extLst>
      <p:ext uri="{BB962C8B-B14F-4D97-AF65-F5344CB8AC3E}">
        <p14:creationId xmlns:p14="http://schemas.microsoft.com/office/powerpoint/2010/main" val="4271995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Documents and Settings\GreggB\My Documents\Meteorology\Met pics\scan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5830888" cy="6248400"/>
          </a:xfrm>
          <a:prstGeom prst="rect">
            <a:avLst/>
          </a:prstGeom>
          <a:noFill/>
          <a:extLst>
            <a:ext uri="{909E8E84-426E-40DD-AFC4-6F175D3DCCD1}">
              <a14:hiddenFill xmlns:a14="http://schemas.microsoft.com/office/drawing/2010/main">
                <a:solidFill>
                  <a:srgbClr val="FFFFFF"/>
                </a:solidFill>
              </a14:hiddenFill>
            </a:ext>
          </a:extLst>
        </p:spPr>
      </p:pic>
      <p:sp>
        <p:nvSpPr>
          <p:cNvPr id="101379" name="Text Box 3"/>
          <p:cNvSpPr txBox="1">
            <a:spLocks noChangeArrowheads="1"/>
          </p:cNvSpPr>
          <p:nvPr/>
        </p:nvSpPr>
        <p:spPr bwMode="auto">
          <a:xfrm>
            <a:off x="3505200" y="0"/>
            <a:ext cx="487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a:solidFill>
                  <a:schemeClr val="bg1"/>
                </a:solidFill>
              </a:rPr>
              <a:t>Anabatic and Katabatic Winds</a:t>
            </a:r>
            <a:endParaRPr lang="en-AU" altLang="en-US">
              <a:solidFill>
                <a:schemeClr val="bg1"/>
              </a:solidFill>
            </a:endParaRPr>
          </a:p>
        </p:txBody>
      </p:sp>
      <p:sp>
        <p:nvSpPr>
          <p:cNvPr id="101380" name="Text Box 4"/>
          <p:cNvSpPr txBox="1">
            <a:spLocks noChangeArrowheads="1"/>
          </p:cNvSpPr>
          <p:nvPr/>
        </p:nvSpPr>
        <p:spPr bwMode="auto">
          <a:xfrm>
            <a:off x="7543800" y="838200"/>
            <a:ext cx="29718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dirty="0"/>
              <a:t>ANABATIC WIND</a:t>
            </a:r>
          </a:p>
          <a:p>
            <a:pPr>
              <a:spcBef>
                <a:spcPct val="50000"/>
              </a:spcBef>
            </a:pPr>
            <a:r>
              <a:rPr lang="en-NZ" altLang="en-US" dirty="0"/>
              <a:t>During the day air is warmed on sunny slopes and rises uphill</a:t>
            </a:r>
            <a:endParaRPr lang="en-AU" altLang="en-US" dirty="0"/>
          </a:p>
        </p:txBody>
      </p:sp>
      <p:sp>
        <p:nvSpPr>
          <p:cNvPr id="101381" name="Text Box 5"/>
          <p:cNvSpPr txBox="1">
            <a:spLocks noChangeArrowheads="1"/>
          </p:cNvSpPr>
          <p:nvPr/>
        </p:nvSpPr>
        <p:spPr bwMode="auto">
          <a:xfrm>
            <a:off x="7467600" y="4114800"/>
            <a:ext cx="32004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sz="1600" dirty="0"/>
              <a:t>KATABATIC WIND</a:t>
            </a:r>
          </a:p>
          <a:p>
            <a:pPr>
              <a:spcBef>
                <a:spcPct val="50000"/>
              </a:spcBef>
            </a:pPr>
            <a:r>
              <a:rPr lang="en-NZ" altLang="en-US" sz="1600" dirty="0"/>
              <a:t>During the night air cools and sinks downhill</a:t>
            </a:r>
            <a:endParaRPr lang="en-AU" altLang="en-US" sz="1600" dirty="0"/>
          </a:p>
        </p:txBody>
      </p:sp>
    </p:spTree>
    <p:extLst>
      <p:ext uri="{BB962C8B-B14F-4D97-AF65-F5344CB8AC3E}">
        <p14:creationId xmlns:p14="http://schemas.microsoft.com/office/powerpoint/2010/main" val="1813754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Sea land breez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85800"/>
            <a:ext cx="5715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1739798" y="117043"/>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dirty="0"/>
              <a:t>Sea and Land Breezes</a:t>
            </a:r>
            <a:endParaRPr lang="en-AU" altLang="en-US" dirty="0"/>
          </a:p>
        </p:txBody>
      </p:sp>
    </p:spTree>
    <p:extLst>
      <p:ext uri="{BB962C8B-B14F-4D97-AF65-F5344CB8AC3E}">
        <p14:creationId xmlns:p14="http://schemas.microsoft.com/office/powerpoint/2010/main" val="2327085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ea_breez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2420938"/>
            <a:ext cx="91440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2063750" y="476250"/>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dirty="0"/>
              <a:t>A sea breeze</a:t>
            </a:r>
            <a:r>
              <a:rPr lang="en-AU" altLang="en-US" dirty="0"/>
              <a:t> develops when the land become much warmer than the sea on a sunny day. </a:t>
            </a:r>
            <a:endParaRPr lang="en-US" altLang="en-US" dirty="0"/>
          </a:p>
        </p:txBody>
      </p:sp>
    </p:spTree>
    <p:extLst>
      <p:ext uri="{BB962C8B-B14F-4D97-AF65-F5344CB8AC3E}">
        <p14:creationId xmlns:p14="http://schemas.microsoft.com/office/powerpoint/2010/main" val="3699329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land_breez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778001"/>
            <a:ext cx="9144000" cy="416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5"/>
          <p:cNvSpPr txBox="1">
            <a:spLocks noChangeArrowheads="1"/>
          </p:cNvSpPr>
          <p:nvPr/>
        </p:nvSpPr>
        <p:spPr bwMode="auto">
          <a:xfrm>
            <a:off x="1524000" y="3333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dirty="0"/>
              <a:t>A land breeze</a:t>
            </a:r>
            <a:r>
              <a:rPr lang="en-AU" altLang="en-US" dirty="0"/>
              <a:t> develops when the land cools down much more than the sea during the </a:t>
            </a:r>
            <a:r>
              <a:rPr lang="en-AU" altLang="en-US" dirty="0" err="1"/>
              <a:t>nighttime</a:t>
            </a:r>
            <a:r>
              <a:rPr lang="en-AU" altLang="en-US" dirty="0"/>
              <a:t>. </a:t>
            </a:r>
            <a:endParaRPr lang="en-US" altLang="en-US" dirty="0"/>
          </a:p>
        </p:txBody>
      </p:sp>
    </p:spTree>
    <p:extLst>
      <p:ext uri="{BB962C8B-B14F-4D97-AF65-F5344CB8AC3E}">
        <p14:creationId xmlns:p14="http://schemas.microsoft.com/office/powerpoint/2010/main" val="2699429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
            <a:ext cx="8229600" cy="487363"/>
          </a:xfrm>
        </p:spPr>
        <p:txBody>
          <a:bodyPr/>
          <a:lstStyle/>
          <a:p>
            <a:r>
              <a:rPr lang="en-NZ" altLang="en-US" sz="2400" u="sng">
                <a:solidFill>
                  <a:schemeClr val="bg1"/>
                </a:solidFill>
                <a:latin typeface="Tahoma" panose="020B0604030504040204" pitchFamily="34" charset="0"/>
              </a:rPr>
              <a:t>Tornados</a:t>
            </a:r>
            <a:endParaRPr lang="en-AU" altLang="en-US" sz="2400" u="sng">
              <a:solidFill>
                <a:schemeClr val="bg1"/>
              </a:solidFill>
              <a:latin typeface="Tahoma" panose="020B0604030504040204" pitchFamily="34" charset="0"/>
            </a:endParaRPr>
          </a:p>
        </p:txBody>
      </p:sp>
      <p:pic>
        <p:nvPicPr>
          <p:cNvPr id="33796" name="Picture 4" descr="http://www.metvuw.com/photoofweek/photo-20050705a.jpg"/>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3114065" y="1957643"/>
            <a:ext cx="6103087" cy="45801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5"/>
          <p:cNvSpPr txBox="1">
            <a:spLocks noChangeArrowheads="1"/>
          </p:cNvSpPr>
          <p:nvPr/>
        </p:nvSpPr>
        <p:spPr bwMode="auto">
          <a:xfrm>
            <a:off x="1524000" y="533401"/>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2000" dirty="0">
                <a:cs typeface="Times New Roman" panose="02020603050405020304" pitchFamily="18" charset="0"/>
              </a:rPr>
              <a:t>Most tornadoes form in the presence of thunderstorms. All thunderstorms are characterised by rising or </a:t>
            </a:r>
            <a:r>
              <a:rPr lang="en-AU" altLang="en-US" sz="2000" dirty="0" err="1">
                <a:cs typeface="Times New Roman" panose="02020603050405020304" pitchFamily="18" charset="0"/>
              </a:rPr>
              <a:t>convecting</a:t>
            </a:r>
            <a:r>
              <a:rPr lang="en-AU" altLang="en-US" sz="2000" dirty="0">
                <a:cs typeface="Times New Roman" panose="02020603050405020304" pitchFamily="18" charset="0"/>
              </a:rPr>
              <a:t> air, called updrafts. These updrafts supply the warm, humid air that fuels thunderstorms. In some cases, the column of rising air becomes a vortex - a funnel cloud or tornado. </a:t>
            </a:r>
          </a:p>
        </p:txBody>
      </p:sp>
    </p:spTree>
    <p:extLst>
      <p:ext uri="{BB962C8B-B14F-4D97-AF65-F5344CB8AC3E}">
        <p14:creationId xmlns:p14="http://schemas.microsoft.com/office/powerpoint/2010/main" val="1000486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urricane Diana from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603250"/>
            <a:ext cx="6635750" cy="746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8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urrican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8255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8241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ye wall of hurric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0"/>
            <a:ext cx="4940300" cy="710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51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Documents and Settings\GreggB\My Documents\Meteorology\Met pics\West coast we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07" y="1631545"/>
            <a:ext cx="9144000" cy="3852863"/>
          </a:xfrm>
          <a:prstGeom prst="rect">
            <a:avLst/>
          </a:prstGeom>
          <a:noFill/>
          <a:extLst>
            <a:ext uri="{909E8E84-426E-40DD-AFC4-6F175D3DCCD1}">
              <a14:hiddenFill xmlns:a14="http://schemas.microsoft.com/office/drawing/2010/main">
                <a:solidFill>
                  <a:srgbClr val="FFFFFF"/>
                </a:solidFill>
              </a14:hiddenFill>
            </a:ext>
          </a:extLst>
        </p:spPr>
      </p:pic>
      <p:sp>
        <p:nvSpPr>
          <p:cNvPr id="102403" name="Text Box 3"/>
          <p:cNvSpPr txBox="1">
            <a:spLocks noChangeArrowheads="1"/>
          </p:cNvSpPr>
          <p:nvPr/>
        </p:nvSpPr>
        <p:spPr bwMode="auto">
          <a:xfrm>
            <a:off x="3505200" y="457201"/>
            <a:ext cx="510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dirty="0"/>
              <a:t>South Island </a:t>
            </a:r>
            <a:r>
              <a:rPr lang="en-NZ" altLang="en-US" dirty="0" err="1"/>
              <a:t>Nor’west</a:t>
            </a:r>
            <a:r>
              <a:rPr lang="en-NZ" altLang="en-US" dirty="0"/>
              <a:t> weather – Franz Josef to </a:t>
            </a:r>
            <a:r>
              <a:rPr lang="en-NZ" altLang="en-US" dirty="0" err="1"/>
              <a:t>Timaru</a:t>
            </a:r>
            <a:endParaRPr lang="en-AU" altLang="en-US" dirty="0"/>
          </a:p>
        </p:txBody>
      </p:sp>
    </p:spTree>
    <p:extLst>
      <p:ext uri="{BB962C8B-B14F-4D97-AF65-F5344CB8AC3E}">
        <p14:creationId xmlns:p14="http://schemas.microsoft.com/office/powerpoint/2010/main" val="160940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Cumulus</a:t>
            </a:r>
            <a:endParaRPr lang="en-NZ" dirty="0"/>
          </a:p>
        </p:txBody>
      </p:sp>
      <p:pic>
        <p:nvPicPr>
          <p:cNvPr id="4" name="Picture 4" descr="cumul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934" y="1303508"/>
            <a:ext cx="8346643" cy="5487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9151315" y="1303508"/>
            <a:ext cx="2816352" cy="369332"/>
          </a:xfrm>
          <a:prstGeom prst="rect">
            <a:avLst/>
          </a:prstGeom>
          <a:noFill/>
        </p:spPr>
        <p:txBody>
          <a:bodyPr wrap="square" rtlCol="0">
            <a:spAutoFit/>
          </a:bodyPr>
          <a:lstStyle/>
          <a:p>
            <a:r>
              <a:rPr lang="en-NZ" dirty="0" smtClean="0"/>
              <a:t>Fine weather</a:t>
            </a:r>
            <a:endParaRPr lang="en-NZ" dirty="0"/>
          </a:p>
        </p:txBody>
      </p:sp>
    </p:spTree>
    <p:extLst>
      <p:ext uri="{BB962C8B-B14F-4D97-AF65-F5344CB8AC3E}">
        <p14:creationId xmlns:p14="http://schemas.microsoft.com/office/powerpoint/2010/main" val="417846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1028" descr="nimbo stratus 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8" y="0"/>
            <a:ext cx="10197389"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93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Altocumulus</a:t>
            </a:r>
            <a:endParaRPr lang="en-NZ" sz="3600" dirty="0"/>
          </a:p>
        </p:txBody>
      </p:sp>
      <p:pic>
        <p:nvPicPr>
          <p:cNvPr id="4" name="Picture 2" descr="C:\Documents and Settings\GreggB\My Documents\Meteorology\altocumu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732" y="559372"/>
            <a:ext cx="9144000" cy="639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7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440"/>
            <a:ext cx="10515600" cy="1325563"/>
          </a:xfrm>
        </p:spPr>
        <p:txBody>
          <a:bodyPr/>
          <a:lstStyle/>
          <a:p>
            <a:r>
              <a:rPr lang="en-NZ" dirty="0" smtClean="0"/>
              <a:t>Altostratus</a:t>
            </a:r>
            <a:endParaRPr lang="en-NZ" dirty="0"/>
          </a:p>
        </p:txBody>
      </p:sp>
      <p:pic>
        <p:nvPicPr>
          <p:cNvPr id="4" name="Picture 2" descr="C:\Documents and Settings\GreggB\My Documents\Meteorology\altostrat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8559" y="52083"/>
            <a:ext cx="9602559" cy="672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6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386"/>
            <a:ext cx="10515600" cy="1325563"/>
          </a:xfrm>
        </p:spPr>
        <p:txBody>
          <a:bodyPr/>
          <a:lstStyle/>
          <a:p>
            <a:r>
              <a:rPr lang="en-NZ" dirty="0" smtClean="0"/>
              <a:t>Stratocumulus</a:t>
            </a:r>
            <a:endParaRPr lang="en-NZ" dirty="0"/>
          </a:p>
        </p:txBody>
      </p:sp>
      <p:pic>
        <p:nvPicPr>
          <p:cNvPr id="4" name="Picture 2" descr="C:\Documents and Settings\GreggB\My Documents\Meteorology\stratocumu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927" y="256032"/>
            <a:ext cx="9144000" cy="639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09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1468</Words>
  <Application>Microsoft Office PowerPoint</Application>
  <PresentationFormat>Widescreen</PresentationFormat>
  <Paragraphs>101</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Tahoma</vt:lpstr>
      <vt:lpstr>Times New Roman</vt:lpstr>
      <vt:lpstr>Verdana</vt:lpstr>
      <vt:lpstr>Office Theme</vt:lpstr>
      <vt:lpstr>Clouds</vt:lpstr>
      <vt:lpstr>Cirrus</vt:lpstr>
      <vt:lpstr>Cumulonimbus  Rain cloud</vt:lpstr>
      <vt:lpstr>Cumulonimbus again</vt:lpstr>
      <vt:lpstr>Cumulus</vt:lpstr>
      <vt:lpstr>PowerPoint Presentation</vt:lpstr>
      <vt:lpstr>Altocumulus</vt:lpstr>
      <vt:lpstr>Altostratus</vt:lpstr>
      <vt:lpstr>Stratocumulus</vt:lpstr>
      <vt:lpstr>PowerPoint Presentation</vt:lpstr>
      <vt:lpstr>PowerPoint Presentation</vt:lpstr>
      <vt:lpstr>Mamatus Cloud</vt:lpstr>
      <vt:lpstr>PowerPoint Presentation</vt:lpstr>
      <vt:lpstr>Thunder cloud formation</vt:lpstr>
      <vt:lpstr>Large thunderstorms can be observed from space and contain more energy than a nuclear bomb</vt:lpstr>
      <vt:lpstr>PowerPoint Presentation</vt:lpstr>
      <vt:lpstr>Precipitation</vt:lpstr>
      <vt:lpstr>PowerPoint Presentation</vt:lpstr>
      <vt:lpstr>PowerPoint Presentation</vt:lpstr>
      <vt:lpstr>PowerPoint Presentation</vt:lpstr>
      <vt:lpstr>PowerPoint Presentation</vt:lpstr>
      <vt:lpstr>Condensation level</vt:lpstr>
      <vt:lpstr>PowerPoint Presentation</vt:lpstr>
      <vt:lpstr>Frontal Systems</vt:lpstr>
      <vt:lpstr>PowerPoint Presentation</vt:lpstr>
      <vt:lpstr>Cold Fronts</vt:lpstr>
      <vt:lpstr>PowerPoint Presentation</vt:lpstr>
      <vt:lpstr>Cold front</vt:lpstr>
      <vt:lpstr>Cold front cloud</vt:lpstr>
      <vt:lpstr>Frontal cloud  Stewart Island – frontal cloud</vt:lpstr>
      <vt:lpstr>PowerPoint Presentation</vt:lpstr>
      <vt:lpstr>Warm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Tornados</vt:lpstr>
      <vt:lpstr>PowerPoint Presentation</vt:lpstr>
      <vt:lpstr>PowerPoint Presentation</vt:lpstr>
      <vt:lpstr>PowerPoint Presentation</vt:lpstr>
      <vt:lpstr>PowerPoint Presentation</vt:lpstr>
    </vt:vector>
  </TitlesOfParts>
  <Company>NMIT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Button</dc:creator>
  <cp:lastModifiedBy>Geoff Button</cp:lastModifiedBy>
  <cp:revision>10</cp:revision>
  <dcterms:created xsi:type="dcterms:W3CDTF">2016-07-28T02:30:39Z</dcterms:created>
  <dcterms:modified xsi:type="dcterms:W3CDTF">2017-07-31T23:38:10Z</dcterms:modified>
</cp:coreProperties>
</file>